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6"/>
  </p:notesMasterIdLst>
  <p:sldIdLst>
    <p:sldId id="256" r:id="rId2"/>
    <p:sldId id="260" r:id="rId3"/>
    <p:sldId id="261" r:id="rId4"/>
    <p:sldId id="262" r:id="rId5"/>
    <p:sldId id="263" r:id="rId6"/>
    <p:sldId id="265" r:id="rId7"/>
    <p:sldId id="269" r:id="rId8"/>
    <p:sldId id="271" r:id="rId9"/>
    <p:sldId id="257" r:id="rId10"/>
    <p:sldId id="259" r:id="rId11"/>
    <p:sldId id="274" r:id="rId12"/>
    <p:sldId id="272" r:id="rId13"/>
    <p:sldId id="276" r:id="rId14"/>
    <p:sldId id="275"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0000"/>
    <a:srgbClr val="D9C6E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DD3A0AD-6F3E-4A02-BCA0-F84F0DEBF4E8}" v="883" dt="2023-12-03T17:20:04.01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80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hdphoto3.wdp>
</file>

<file path=ppt/media/hdphoto4.wdp>
</file>

<file path=ppt/media/hdphoto5.wdp>
</file>

<file path=ppt/media/image1.jpeg>
</file>

<file path=ppt/media/image10.png>
</file>

<file path=ppt/media/image1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0A9FE0-D99D-4D7B-81A9-41C9A87B1516}" type="datetimeFigureOut">
              <a:rPr lang="en-IN" smtClean="0"/>
              <a:t>04-12-2023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DB5AAA-2006-4DF9-8B11-605FA2670E90}" type="slidenum">
              <a:rPr lang="en-IN" smtClean="0"/>
              <a:t>‹#›</a:t>
            </a:fld>
            <a:endParaRPr lang="en-IN"/>
          </a:p>
        </p:txBody>
      </p:sp>
    </p:spTree>
    <p:extLst>
      <p:ext uri="{BB962C8B-B14F-4D97-AF65-F5344CB8AC3E}">
        <p14:creationId xmlns:p14="http://schemas.microsoft.com/office/powerpoint/2010/main" val="8693308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963ACE3-DB10-4022-A331-6042989B4123}" type="datetime1">
              <a:rPr lang="en-IN" smtClean="0"/>
              <a:t>04-12-2023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4C2FCC6-4A4F-4D74-8B10-0B34B018A1A0}" type="slidenum">
              <a:rPr lang="en-IN" smtClean="0"/>
              <a:t>‹#›</a:t>
            </a:fld>
            <a:endParaRPr lang="en-IN"/>
          </a:p>
        </p:txBody>
      </p:sp>
    </p:spTree>
    <p:extLst>
      <p:ext uri="{BB962C8B-B14F-4D97-AF65-F5344CB8AC3E}">
        <p14:creationId xmlns:p14="http://schemas.microsoft.com/office/powerpoint/2010/main" val="28390346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799"/>
            <a:ext cx="8825658" cy="364066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C13A5FC-9669-41EE-937E-5F15378A8327}" type="datetime1">
              <a:rPr lang="en-IN" smtClean="0"/>
              <a:t>04-12-2023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4C2FCC6-4A4F-4D74-8B10-0B34B018A1A0}" type="slidenum">
              <a:rPr lang="en-IN" smtClean="0"/>
              <a:t>‹#›</a:t>
            </a:fld>
            <a:endParaRPr lang="en-IN"/>
          </a:p>
        </p:txBody>
      </p:sp>
    </p:spTree>
    <p:extLst>
      <p:ext uri="{BB962C8B-B14F-4D97-AF65-F5344CB8AC3E}">
        <p14:creationId xmlns:p14="http://schemas.microsoft.com/office/powerpoint/2010/main" val="8523585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D282A02-B446-485B-9BD6-F7CD96879BD9}" type="datetime1">
              <a:rPr lang="en-IN" smtClean="0"/>
              <a:t>04-12-2023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4C2FCC6-4A4F-4D74-8B10-0B34B018A1A0}" type="slidenum">
              <a:rPr lang="en-IN" smtClean="0"/>
              <a:t>‹#›</a:t>
            </a:fld>
            <a:endParaRPr lang="en-IN"/>
          </a:p>
        </p:txBody>
      </p:sp>
    </p:spTree>
    <p:extLst>
      <p:ext uri="{BB962C8B-B14F-4D97-AF65-F5344CB8AC3E}">
        <p14:creationId xmlns:p14="http://schemas.microsoft.com/office/powerpoint/2010/main" val="28481072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0"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lumMod val="60000"/>
                    <a:lumOff val="4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16F173E-384A-47D4-A149-D8DE24B8BCC9}" type="datetime1">
              <a:rPr lang="en-IN" smtClean="0"/>
              <a:t>04-12-2023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4C2FCC6-4A4F-4D74-8B10-0B34B018A1A0}"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
        <p:nvSpPr>
          <p:cNvPr id="11" name="TextBox 10"/>
          <p:cNvSpPr txBox="1"/>
          <p:nvPr/>
        </p:nvSpPr>
        <p:spPr>
          <a:xfrm>
            <a:off x="9330490" y="2613787"/>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Tree>
    <p:extLst>
      <p:ext uri="{BB962C8B-B14F-4D97-AF65-F5344CB8AC3E}">
        <p14:creationId xmlns:p14="http://schemas.microsoft.com/office/powerpoint/2010/main" val="25608892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96DAAB-271A-43EF-84E5-7C9FCCFFBE0D}" type="datetime1">
              <a:rPr lang="en-IN" smtClean="0"/>
              <a:t>04-12-2023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4C2FCC6-4A4F-4D74-8B10-0B34B018A1A0}" type="slidenum">
              <a:rPr lang="en-IN" smtClean="0"/>
              <a:t>‹#›</a:t>
            </a:fld>
            <a:endParaRPr lang="en-IN"/>
          </a:p>
        </p:txBody>
      </p:sp>
    </p:spTree>
    <p:extLst>
      <p:ext uri="{BB962C8B-B14F-4D97-AF65-F5344CB8AC3E}">
        <p14:creationId xmlns:p14="http://schemas.microsoft.com/office/powerpoint/2010/main" val="29015439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CAC45C9-C608-4A92-923D-CE0161947BF7}" type="datetime1">
              <a:rPr lang="en-IN" smtClean="0"/>
              <a:t>04-12-2023</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4C2FCC6-4A4F-4D74-8B10-0B34B018A1A0}" type="slidenum">
              <a:rPr lang="en-IN" smtClean="0"/>
              <a:t>‹#›</a:t>
            </a:fld>
            <a:endParaRPr lang="en-IN"/>
          </a:p>
        </p:txBody>
      </p:sp>
    </p:spTree>
    <p:extLst>
      <p:ext uri="{BB962C8B-B14F-4D97-AF65-F5344CB8AC3E}">
        <p14:creationId xmlns:p14="http://schemas.microsoft.com/office/powerpoint/2010/main" val="30530674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39A7195-D323-4635-975E-40B190CD6DCD}" type="datetime1">
              <a:rPr lang="en-IN" smtClean="0"/>
              <a:t>04-12-2023</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4C2FCC6-4A4F-4D74-8B10-0B34B018A1A0}" type="slidenum">
              <a:rPr lang="en-IN" smtClean="0"/>
              <a:t>‹#›</a:t>
            </a:fld>
            <a:endParaRPr lang="en-IN"/>
          </a:p>
        </p:txBody>
      </p:sp>
    </p:spTree>
    <p:extLst>
      <p:ext uri="{BB962C8B-B14F-4D97-AF65-F5344CB8AC3E}">
        <p14:creationId xmlns:p14="http://schemas.microsoft.com/office/powerpoint/2010/main" val="19624538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EC3262B-C522-4E66-981D-39C69E2FC72F}" type="datetime1">
              <a:rPr lang="en-IN" smtClean="0"/>
              <a:t>04-12-2023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4C2FCC6-4A4F-4D74-8B10-0B34B018A1A0}" type="slidenum">
              <a:rPr lang="en-IN" smtClean="0"/>
              <a:t>‹#›</a:t>
            </a:fld>
            <a:endParaRPr lang="en-IN"/>
          </a:p>
        </p:txBody>
      </p:sp>
    </p:spTree>
    <p:extLst>
      <p:ext uri="{BB962C8B-B14F-4D97-AF65-F5344CB8AC3E}">
        <p14:creationId xmlns:p14="http://schemas.microsoft.com/office/powerpoint/2010/main" val="4221542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16CBB5-F4A8-4311-B2B5-4BCE306917C2}" type="datetime1">
              <a:rPr lang="en-IN" smtClean="0"/>
              <a:t>04-12-2023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4C2FCC6-4A4F-4D74-8B10-0B34B018A1A0}" type="slidenum">
              <a:rPr lang="en-IN" smtClean="0"/>
              <a:t>‹#›</a:t>
            </a:fld>
            <a:endParaRPr lang="en-IN"/>
          </a:p>
        </p:txBody>
      </p:sp>
    </p:spTree>
    <p:extLst>
      <p:ext uri="{BB962C8B-B14F-4D97-AF65-F5344CB8AC3E}">
        <p14:creationId xmlns:p14="http://schemas.microsoft.com/office/powerpoint/2010/main" val="27338196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9EC4332-7A12-489A-BA13-B93B09A8E794}" type="datetime1">
              <a:rPr lang="en-IN" smtClean="0"/>
              <a:t>04-12-2023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4C2FCC6-4A4F-4D74-8B10-0B34B018A1A0}" type="slidenum">
              <a:rPr lang="en-IN" smtClean="0"/>
              <a:t>‹#›</a:t>
            </a:fld>
            <a:endParaRPr lang="en-IN"/>
          </a:p>
        </p:txBody>
      </p:sp>
    </p:spTree>
    <p:extLst>
      <p:ext uri="{BB962C8B-B14F-4D97-AF65-F5344CB8AC3E}">
        <p14:creationId xmlns:p14="http://schemas.microsoft.com/office/powerpoint/2010/main" val="2171362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4F98E0-1B39-4E13-879F-651E83F9652F}" type="datetime1">
              <a:rPr lang="en-IN" smtClean="0"/>
              <a:t>04-12-2023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4C2FCC6-4A4F-4D74-8B10-0B34B018A1A0}" type="slidenum">
              <a:rPr lang="en-IN" smtClean="0"/>
              <a:t>‹#›</a:t>
            </a:fld>
            <a:endParaRPr lang="en-IN"/>
          </a:p>
        </p:txBody>
      </p:sp>
    </p:spTree>
    <p:extLst>
      <p:ext uri="{BB962C8B-B14F-4D97-AF65-F5344CB8AC3E}">
        <p14:creationId xmlns:p14="http://schemas.microsoft.com/office/powerpoint/2010/main" val="3535874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A16A985-3BFF-43E7-842C-0332AB35ECDB}" type="datetime1">
              <a:rPr lang="en-IN" smtClean="0"/>
              <a:t>04-12-2023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4C2FCC6-4A4F-4D74-8B10-0B34B018A1A0}" type="slidenum">
              <a:rPr lang="en-IN" smtClean="0"/>
              <a:t>‹#›</a:t>
            </a:fld>
            <a:endParaRPr lang="en-IN"/>
          </a:p>
        </p:txBody>
      </p:sp>
    </p:spTree>
    <p:extLst>
      <p:ext uri="{BB962C8B-B14F-4D97-AF65-F5344CB8AC3E}">
        <p14:creationId xmlns:p14="http://schemas.microsoft.com/office/powerpoint/2010/main" val="41848280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AFCC98B-BA6D-487F-9AAD-48211E24E910}" type="datetime1">
              <a:rPr lang="en-IN" smtClean="0"/>
              <a:t>04-12-2023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4C2FCC6-4A4F-4D74-8B10-0B34B018A1A0}" type="slidenum">
              <a:rPr lang="en-IN" smtClean="0"/>
              <a:t>‹#›</a:t>
            </a:fld>
            <a:endParaRPr lang="en-IN"/>
          </a:p>
        </p:txBody>
      </p:sp>
    </p:spTree>
    <p:extLst>
      <p:ext uri="{BB962C8B-B14F-4D97-AF65-F5344CB8AC3E}">
        <p14:creationId xmlns:p14="http://schemas.microsoft.com/office/powerpoint/2010/main" val="31626812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DDB101D0-D9C9-4885-A376-A68CE9D2A4A7}" type="datetime1">
              <a:rPr lang="en-IN" smtClean="0"/>
              <a:t>04-12-2023</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14C2FCC6-4A4F-4D74-8B10-0B34B018A1A0}" type="slidenum">
              <a:rPr lang="en-IN" smtClean="0"/>
              <a:t>‹#›</a:t>
            </a:fld>
            <a:endParaRPr lang="en-IN"/>
          </a:p>
        </p:txBody>
      </p:sp>
    </p:spTree>
    <p:extLst>
      <p:ext uri="{BB962C8B-B14F-4D97-AF65-F5344CB8AC3E}">
        <p14:creationId xmlns:p14="http://schemas.microsoft.com/office/powerpoint/2010/main" val="13871164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DD13B6C6-0A7E-43B5-8783-27E157B23688}" type="datetime1">
              <a:rPr lang="en-IN" smtClean="0"/>
              <a:t>04-12-2023</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14C2FCC6-4A4F-4D74-8B10-0B34B018A1A0}" type="slidenum">
              <a:rPr lang="en-IN" smtClean="0"/>
              <a:t>‹#›</a:t>
            </a:fld>
            <a:endParaRPr lang="en-IN"/>
          </a:p>
        </p:txBody>
      </p:sp>
    </p:spTree>
    <p:extLst>
      <p:ext uri="{BB962C8B-B14F-4D97-AF65-F5344CB8AC3E}">
        <p14:creationId xmlns:p14="http://schemas.microsoft.com/office/powerpoint/2010/main" val="1006611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3"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5" y="3129280"/>
            <a:ext cx="34010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7F837CC8-9052-477C-864E-04E69FA0AACA}" type="datetime1">
              <a:rPr lang="en-IN" smtClean="0"/>
              <a:t>04-12-2023</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14C2FCC6-4A4F-4D74-8B10-0B34B018A1A0}" type="slidenum">
              <a:rPr lang="en-IN" smtClean="0"/>
              <a:t>‹#›</a:t>
            </a:fld>
            <a:endParaRPr lang="en-IN"/>
          </a:p>
        </p:txBody>
      </p:sp>
    </p:spTree>
    <p:extLst>
      <p:ext uri="{BB962C8B-B14F-4D97-AF65-F5344CB8AC3E}">
        <p14:creationId xmlns:p14="http://schemas.microsoft.com/office/powerpoint/2010/main" val="36867614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971133-DA90-4524-843E-90CB75B7509F}" type="datetime1">
              <a:rPr lang="en-IN" smtClean="0"/>
              <a:t>04-12-2023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4C2FCC6-4A4F-4D74-8B10-0B34B018A1A0}" type="slidenum">
              <a:rPr lang="en-IN" smtClean="0"/>
              <a:t>‹#›</a:t>
            </a:fld>
            <a:endParaRPr lang="en-IN"/>
          </a:p>
        </p:txBody>
      </p:sp>
    </p:spTree>
    <p:extLst>
      <p:ext uri="{BB962C8B-B14F-4D97-AF65-F5344CB8AC3E}">
        <p14:creationId xmlns:p14="http://schemas.microsoft.com/office/powerpoint/2010/main" val="14501531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44"/>
          <a:stretch/>
        </p:blipFill>
        <p:spPr>
          <a:xfrm>
            <a:off x="0" y="2669685"/>
            <a:ext cx="4035669"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F39BC653-CEDF-4D44-9D24-738ED253FFBE}" type="datetime1">
              <a:rPr lang="en-IN" smtClean="0"/>
              <a:t>04-12-2023</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14C2FCC6-4A4F-4D74-8B10-0B34B018A1A0}" type="slidenum">
              <a:rPr lang="en-IN" smtClean="0"/>
              <a:t>‹#›</a:t>
            </a:fld>
            <a:endParaRPr lang="en-IN"/>
          </a:p>
        </p:txBody>
      </p:sp>
    </p:spTree>
    <p:extLst>
      <p:ext uri="{BB962C8B-B14F-4D97-AF65-F5344CB8AC3E}">
        <p14:creationId xmlns:p14="http://schemas.microsoft.com/office/powerpoint/2010/main" val="941888678"/>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hf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microsoft.com/office/2007/relationships/hdphoto" Target="../media/hdphoto3.wdp"/><Relationship Id="rId7" Type="http://schemas.microsoft.com/office/2007/relationships/hdphoto" Target="../media/hdphoto4.wdp"/><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9.png"/><Relationship Id="rId5" Type="http://schemas.microsoft.com/office/2007/relationships/hdphoto" Target="../media/hdphoto5.wdp"/><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s://www.youtube.com/watch?v=5-rCKo4CBgM" TargetMode="External"/><Relationship Id="rId2" Type="http://schemas.openxmlformats.org/officeDocument/2006/relationships/hyperlink" Target="https://bitcoin.org/bitcoin.pdf" TargetMode="External"/><Relationship Id="rId1" Type="http://schemas.openxmlformats.org/officeDocument/2006/relationships/slideLayout" Target="../slideLayouts/slideLayout2.xml"/><Relationship Id="rId6" Type="http://schemas.openxmlformats.org/officeDocument/2006/relationships/hyperlink" Target="https://www.youtube.com/watch?v=SSo_EIwHSd4&amp;t=114s" TargetMode="External"/><Relationship Id="rId5" Type="http://schemas.openxmlformats.org/officeDocument/2006/relationships/hyperlink" Target="https://www.youtube.com/watch?v=bBC-nXj3Ng4" TargetMode="External"/><Relationship Id="rId4" Type="http://schemas.openxmlformats.org/officeDocument/2006/relationships/hyperlink" Target="https://youtu.be/Ercd-Ip5PfQ?si=j3tDxi7pheNUvMc7" TargetMode="External"/></Relationships>
</file>

<file path=ppt/slides/_rels/slide1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microsoft.com/office/2007/relationships/hdphoto" Target="../media/hdphoto3.wdp"/><Relationship Id="rId7" Type="http://schemas.microsoft.com/office/2007/relationships/hdphoto" Target="../media/hdphoto5.wdp"/><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0.png"/><Relationship Id="rId5" Type="http://schemas.microsoft.com/office/2007/relationships/hdphoto" Target="../media/hdphoto4.wdp"/><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yellow and purple cubes connected to a network&#10;&#10;Description automatically generated">
            <a:extLst>
              <a:ext uri="{FF2B5EF4-FFF2-40B4-BE49-F238E27FC236}">
                <a16:creationId xmlns:a16="http://schemas.microsoft.com/office/drawing/2014/main" id="{B46908C1-FE8A-8539-D5CF-6D0682C0398B}"/>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972" b="89988" l="9972" r="95034">
                        <a14:foregroundMark x1="90876" y1="43722" x2="90876" y2="43722"/>
                        <a14:foregroundMark x1="90876" y1="43722" x2="91441" y2="43440"/>
                        <a14:foregroundMark x1="93581" y1="45297" x2="93581" y2="45297"/>
                        <a14:foregroundMark x1="93581" y1="45297" x2="93581" y2="45297"/>
                        <a14:foregroundMark x1="95034" y1="45741" x2="91441" y2="43722"/>
                      </a14:backgroundRemoval>
                    </a14:imgEffect>
                  </a14:imgLayer>
                </a14:imgProps>
              </a:ext>
              <a:ext uri="{28A0092B-C50C-407E-A947-70E740481C1C}">
                <a14:useLocalDpi xmlns:a14="http://schemas.microsoft.com/office/drawing/2010/main" val="0"/>
              </a:ext>
            </a:extLst>
          </a:blip>
          <a:stretch>
            <a:fillRect/>
          </a:stretch>
        </p:blipFill>
        <p:spPr>
          <a:xfrm rot="16200000">
            <a:off x="5810864" y="-305474"/>
            <a:ext cx="7357122" cy="7357122"/>
          </a:xfrm>
          <a:prstGeom prst="rect">
            <a:avLst/>
          </a:prstGeom>
          <a:effectLst>
            <a:glow rad="139700">
              <a:schemeClr val="accent1">
                <a:satMod val="175000"/>
                <a:alpha val="40000"/>
              </a:schemeClr>
            </a:glow>
            <a:outerShdw blurRad="50800" dist="38100" dir="2700000" algn="tl" rotWithShape="0">
              <a:prstClr val="black">
                <a:alpha val="40000"/>
              </a:prstClr>
            </a:outerShdw>
          </a:effectLst>
        </p:spPr>
      </p:pic>
      <p:sp>
        <p:nvSpPr>
          <p:cNvPr id="9" name="Slide Number Placeholder 8">
            <a:extLst>
              <a:ext uri="{FF2B5EF4-FFF2-40B4-BE49-F238E27FC236}">
                <a16:creationId xmlns:a16="http://schemas.microsoft.com/office/drawing/2014/main" id="{E8DD0306-1154-3E45-ED6B-ED48DF2799A8}"/>
              </a:ext>
            </a:extLst>
          </p:cNvPr>
          <p:cNvSpPr>
            <a:spLocks noGrp="1"/>
          </p:cNvSpPr>
          <p:nvPr>
            <p:ph type="sldNum" sz="quarter" idx="12"/>
          </p:nvPr>
        </p:nvSpPr>
        <p:spPr/>
        <p:txBody>
          <a:bodyPr/>
          <a:lstStyle/>
          <a:p>
            <a:fld id="{14C2FCC6-4A4F-4D74-8B10-0B34B018A1A0}" type="slidenum">
              <a:rPr lang="en-IN" smtClean="0"/>
              <a:t>1</a:t>
            </a:fld>
            <a:endParaRPr lang="en-IN"/>
          </a:p>
        </p:txBody>
      </p:sp>
      <p:sp>
        <p:nvSpPr>
          <p:cNvPr id="4" name="Rectangle 3">
            <a:extLst>
              <a:ext uri="{FF2B5EF4-FFF2-40B4-BE49-F238E27FC236}">
                <a16:creationId xmlns:a16="http://schemas.microsoft.com/office/drawing/2014/main" id="{82FED6C7-16E1-7FD3-DFB0-90488C7663FC}"/>
              </a:ext>
            </a:extLst>
          </p:cNvPr>
          <p:cNvSpPr/>
          <p:nvPr/>
        </p:nvSpPr>
        <p:spPr>
          <a:xfrm>
            <a:off x="384291" y="2146897"/>
            <a:ext cx="7571303"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COMPUTER NETWORKS</a:t>
            </a:r>
          </a:p>
        </p:txBody>
      </p:sp>
      <p:sp>
        <p:nvSpPr>
          <p:cNvPr id="5" name="Rectangle 4">
            <a:extLst>
              <a:ext uri="{FF2B5EF4-FFF2-40B4-BE49-F238E27FC236}">
                <a16:creationId xmlns:a16="http://schemas.microsoft.com/office/drawing/2014/main" id="{AD0F89B9-B24B-6CE7-890B-0987CAB350FD}"/>
              </a:ext>
            </a:extLst>
          </p:cNvPr>
          <p:cNvSpPr/>
          <p:nvPr/>
        </p:nvSpPr>
        <p:spPr>
          <a:xfrm>
            <a:off x="1881495" y="3512922"/>
            <a:ext cx="4576894" cy="830997"/>
          </a:xfrm>
          <a:prstGeom prst="rect">
            <a:avLst/>
          </a:prstGeom>
          <a:noFill/>
        </p:spPr>
        <p:txBody>
          <a:bodyPr wrap="none" lIns="91440" tIns="45720" rIns="91440" bIns="45720">
            <a:spAutoFit/>
          </a:bodyPr>
          <a:lstStyle/>
          <a:p>
            <a:pPr algn="ctr"/>
            <a:r>
              <a:rPr lang="en-US" sz="4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FINAL PROJECT</a:t>
            </a:r>
          </a:p>
        </p:txBody>
      </p:sp>
    </p:spTree>
    <p:extLst>
      <p:ext uri="{BB962C8B-B14F-4D97-AF65-F5344CB8AC3E}">
        <p14:creationId xmlns:p14="http://schemas.microsoft.com/office/powerpoint/2010/main" val="31497450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4D626DE-957F-ADEC-A1DD-06AF0C45C184}"/>
              </a:ext>
            </a:extLst>
          </p:cNvPr>
          <p:cNvSpPr>
            <a:spLocks noGrp="1"/>
          </p:cNvSpPr>
          <p:nvPr>
            <p:ph type="sldNum" sz="quarter" idx="12"/>
          </p:nvPr>
        </p:nvSpPr>
        <p:spPr/>
        <p:txBody>
          <a:bodyPr/>
          <a:lstStyle/>
          <a:p>
            <a:fld id="{14C2FCC6-4A4F-4D74-8B10-0B34B018A1A0}" type="slidenum">
              <a:rPr lang="en-IN" smtClean="0"/>
              <a:t>10</a:t>
            </a:fld>
            <a:endParaRPr lang="en-IN"/>
          </a:p>
        </p:txBody>
      </p:sp>
      <p:sp>
        <p:nvSpPr>
          <p:cNvPr id="10" name="Cube 9">
            <a:extLst>
              <a:ext uri="{FF2B5EF4-FFF2-40B4-BE49-F238E27FC236}">
                <a16:creationId xmlns:a16="http://schemas.microsoft.com/office/drawing/2014/main" id="{78E4C185-55E9-1CE1-7EE2-5D94032704F8}"/>
              </a:ext>
            </a:extLst>
          </p:cNvPr>
          <p:cNvSpPr/>
          <p:nvPr/>
        </p:nvSpPr>
        <p:spPr>
          <a:xfrm>
            <a:off x="480479" y="2563762"/>
            <a:ext cx="2559992" cy="2777613"/>
          </a:xfrm>
          <a:prstGeom prst="cub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dirty="0"/>
          </a:p>
        </p:txBody>
      </p:sp>
      <p:sp>
        <p:nvSpPr>
          <p:cNvPr id="11" name="Cube 10">
            <a:extLst>
              <a:ext uri="{FF2B5EF4-FFF2-40B4-BE49-F238E27FC236}">
                <a16:creationId xmlns:a16="http://schemas.microsoft.com/office/drawing/2014/main" id="{01F9354A-5ABB-9A09-C8E5-37FCA50C5A22}"/>
              </a:ext>
            </a:extLst>
          </p:cNvPr>
          <p:cNvSpPr/>
          <p:nvPr/>
        </p:nvSpPr>
        <p:spPr>
          <a:xfrm>
            <a:off x="4176006" y="2566220"/>
            <a:ext cx="2559992" cy="2777613"/>
          </a:xfrm>
          <a:prstGeom prst="cub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dirty="0"/>
          </a:p>
        </p:txBody>
      </p:sp>
      <p:sp>
        <p:nvSpPr>
          <p:cNvPr id="12" name="Cube 11">
            <a:extLst>
              <a:ext uri="{FF2B5EF4-FFF2-40B4-BE49-F238E27FC236}">
                <a16:creationId xmlns:a16="http://schemas.microsoft.com/office/drawing/2014/main" id="{8FEFC90F-61B9-C2C1-4578-E0313E72930F}"/>
              </a:ext>
            </a:extLst>
          </p:cNvPr>
          <p:cNvSpPr/>
          <p:nvPr/>
        </p:nvSpPr>
        <p:spPr>
          <a:xfrm>
            <a:off x="7851038" y="2563762"/>
            <a:ext cx="2559992" cy="2777613"/>
          </a:xfrm>
          <a:prstGeom prst="cub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122372CE-B625-809D-BAA5-CB38B5FED46F}"/>
              </a:ext>
            </a:extLst>
          </p:cNvPr>
          <p:cNvSpPr/>
          <p:nvPr/>
        </p:nvSpPr>
        <p:spPr>
          <a:xfrm>
            <a:off x="549665" y="3973543"/>
            <a:ext cx="1790412" cy="975360"/>
          </a:xfrm>
          <a:prstGeom prst="rect">
            <a:avLst/>
          </a:prstGeom>
          <a:noFill/>
          <a:ln>
            <a:solidFill>
              <a:schemeClr val="bg2">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cxnSp>
        <p:nvCxnSpPr>
          <p:cNvPr id="14" name="Straight Connector 13">
            <a:extLst>
              <a:ext uri="{FF2B5EF4-FFF2-40B4-BE49-F238E27FC236}">
                <a16:creationId xmlns:a16="http://schemas.microsoft.com/office/drawing/2014/main" id="{48242F9C-1C00-0053-0E9B-4D54CFFD3845}"/>
              </a:ext>
            </a:extLst>
          </p:cNvPr>
          <p:cNvCxnSpPr>
            <a:cxnSpLocks/>
          </p:cNvCxnSpPr>
          <p:nvPr/>
        </p:nvCxnSpPr>
        <p:spPr>
          <a:xfrm>
            <a:off x="920505" y="4387153"/>
            <a:ext cx="1140163" cy="0"/>
          </a:xfrm>
          <a:prstGeom prst="line">
            <a:avLst/>
          </a:prstGeom>
          <a:ln w="19050">
            <a:solidFill>
              <a:schemeClr val="bg2"/>
            </a:solidFill>
            <a:prstDash val="lg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A04C9F4-577A-22FA-E897-38C7D6256E49}"/>
              </a:ext>
            </a:extLst>
          </p:cNvPr>
          <p:cNvCxnSpPr>
            <a:cxnSpLocks/>
          </p:cNvCxnSpPr>
          <p:nvPr/>
        </p:nvCxnSpPr>
        <p:spPr>
          <a:xfrm>
            <a:off x="920505" y="4599825"/>
            <a:ext cx="1140163" cy="0"/>
          </a:xfrm>
          <a:prstGeom prst="line">
            <a:avLst/>
          </a:prstGeom>
          <a:ln w="19050">
            <a:solidFill>
              <a:schemeClr val="bg2"/>
            </a:solidFill>
            <a:prstDash val="lg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C52E845-7DCE-E7DB-68EE-9DE2616EF9D7}"/>
              </a:ext>
            </a:extLst>
          </p:cNvPr>
          <p:cNvCxnSpPr>
            <a:cxnSpLocks/>
          </p:cNvCxnSpPr>
          <p:nvPr/>
        </p:nvCxnSpPr>
        <p:spPr>
          <a:xfrm>
            <a:off x="920505" y="4809684"/>
            <a:ext cx="1140163" cy="0"/>
          </a:xfrm>
          <a:prstGeom prst="line">
            <a:avLst/>
          </a:prstGeom>
          <a:ln w="19050">
            <a:solidFill>
              <a:schemeClr val="bg2"/>
            </a:solidFill>
            <a:prstDash val="lgDash"/>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0DFA90DA-1AC7-8764-528D-94C967C18D0A}"/>
              </a:ext>
            </a:extLst>
          </p:cNvPr>
          <p:cNvSpPr txBox="1"/>
          <p:nvPr/>
        </p:nvSpPr>
        <p:spPr>
          <a:xfrm>
            <a:off x="468774" y="3283429"/>
            <a:ext cx="1952194" cy="2246769"/>
          </a:xfrm>
          <a:prstGeom prst="rect">
            <a:avLst/>
          </a:prstGeom>
          <a:noFill/>
        </p:spPr>
        <p:txBody>
          <a:bodyPr wrap="square" rtlCol="0">
            <a:spAutoFit/>
          </a:bodyPr>
          <a:lstStyle/>
          <a:p>
            <a:r>
              <a:rPr lang="en-IN" sz="1400" dirty="0">
                <a:solidFill>
                  <a:schemeClr val="bg1"/>
                </a:solidFill>
              </a:rPr>
              <a:t>  Previous block’s                 </a:t>
            </a:r>
          </a:p>
          <a:p>
            <a:r>
              <a:rPr lang="en-IN" sz="1400" dirty="0">
                <a:solidFill>
                  <a:schemeClr val="bg1"/>
                </a:solidFill>
              </a:rPr>
              <a:t>            hash</a:t>
            </a:r>
          </a:p>
          <a:p>
            <a:endParaRPr lang="en-IN" sz="1400" dirty="0">
              <a:solidFill>
                <a:schemeClr val="bg1"/>
              </a:solidFill>
            </a:endParaRPr>
          </a:p>
          <a:p>
            <a:r>
              <a:rPr lang="en-IN" sz="1400" dirty="0">
                <a:solidFill>
                  <a:schemeClr val="bg1"/>
                </a:solidFill>
              </a:rPr>
              <a:t>       Transactions</a:t>
            </a:r>
          </a:p>
          <a:p>
            <a:endParaRPr lang="en-IN" sz="1400" dirty="0">
              <a:solidFill>
                <a:schemeClr val="bg1"/>
              </a:solidFill>
            </a:endParaRPr>
          </a:p>
          <a:p>
            <a:endParaRPr lang="en-IN" sz="1400" dirty="0"/>
          </a:p>
          <a:p>
            <a:endParaRPr lang="en-IN" sz="1400" dirty="0"/>
          </a:p>
          <a:p>
            <a:r>
              <a:rPr lang="en-IN" sz="1400" dirty="0">
                <a:solidFill>
                  <a:schemeClr val="bg1"/>
                </a:solidFill>
              </a:rPr>
              <a:t>   </a:t>
            </a:r>
          </a:p>
          <a:p>
            <a:r>
              <a:rPr lang="en-IN" sz="1400" dirty="0">
                <a:solidFill>
                  <a:schemeClr val="bg1"/>
                </a:solidFill>
              </a:rPr>
              <a:t>Current hash value</a:t>
            </a:r>
          </a:p>
          <a:p>
            <a:endParaRPr lang="en-IN" sz="1400" dirty="0"/>
          </a:p>
        </p:txBody>
      </p:sp>
      <p:sp>
        <p:nvSpPr>
          <p:cNvPr id="26" name="TextBox 25">
            <a:extLst>
              <a:ext uri="{FF2B5EF4-FFF2-40B4-BE49-F238E27FC236}">
                <a16:creationId xmlns:a16="http://schemas.microsoft.com/office/drawing/2014/main" id="{6897CE8F-0256-6B30-29CB-7B1DE193ED13}"/>
              </a:ext>
            </a:extLst>
          </p:cNvPr>
          <p:cNvSpPr txBox="1"/>
          <p:nvPr/>
        </p:nvSpPr>
        <p:spPr>
          <a:xfrm>
            <a:off x="4176006" y="3263765"/>
            <a:ext cx="1952194" cy="2246769"/>
          </a:xfrm>
          <a:prstGeom prst="rect">
            <a:avLst/>
          </a:prstGeom>
          <a:noFill/>
        </p:spPr>
        <p:txBody>
          <a:bodyPr wrap="square" rtlCol="0">
            <a:spAutoFit/>
          </a:bodyPr>
          <a:lstStyle/>
          <a:p>
            <a:r>
              <a:rPr lang="en-IN" sz="1400" dirty="0">
                <a:solidFill>
                  <a:schemeClr val="bg1"/>
                </a:solidFill>
              </a:rPr>
              <a:t>  Previous block’s                 </a:t>
            </a:r>
          </a:p>
          <a:p>
            <a:r>
              <a:rPr lang="en-IN" sz="1400" dirty="0">
                <a:solidFill>
                  <a:schemeClr val="bg1"/>
                </a:solidFill>
              </a:rPr>
              <a:t>            hash</a:t>
            </a:r>
          </a:p>
          <a:p>
            <a:endParaRPr lang="en-IN" sz="1400" dirty="0">
              <a:solidFill>
                <a:schemeClr val="bg1"/>
              </a:solidFill>
            </a:endParaRPr>
          </a:p>
          <a:p>
            <a:r>
              <a:rPr lang="en-IN" sz="1400" dirty="0">
                <a:solidFill>
                  <a:schemeClr val="bg1"/>
                </a:solidFill>
              </a:rPr>
              <a:t>       Transactions</a:t>
            </a:r>
          </a:p>
          <a:p>
            <a:endParaRPr lang="en-IN" sz="1400" dirty="0">
              <a:solidFill>
                <a:schemeClr val="bg1"/>
              </a:solidFill>
            </a:endParaRPr>
          </a:p>
          <a:p>
            <a:endParaRPr lang="en-IN" sz="1400" dirty="0"/>
          </a:p>
          <a:p>
            <a:endParaRPr lang="en-IN" sz="1400" dirty="0"/>
          </a:p>
          <a:p>
            <a:r>
              <a:rPr lang="en-IN" sz="1400" dirty="0">
                <a:solidFill>
                  <a:schemeClr val="bg1"/>
                </a:solidFill>
              </a:rPr>
              <a:t>   </a:t>
            </a:r>
          </a:p>
          <a:p>
            <a:r>
              <a:rPr lang="en-IN" sz="1400" dirty="0">
                <a:solidFill>
                  <a:schemeClr val="bg1"/>
                </a:solidFill>
              </a:rPr>
              <a:t>Current hash value</a:t>
            </a:r>
          </a:p>
          <a:p>
            <a:endParaRPr lang="en-IN" sz="1400" dirty="0"/>
          </a:p>
        </p:txBody>
      </p:sp>
      <p:sp>
        <p:nvSpPr>
          <p:cNvPr id="27" name="TextBox 26">
            <a:extLst>
              <a:ext uri="{FF2B5EF4-FFF2-40B4-BE49-F238E27FC236}">
                <a16:creationId xmlns:a16="http://schemas.microsoft.com/office/drawing/2014/main" id="{9CE9F41E-17AF-92BC-70DC-826C876ADFAE}"/>
              </a:ext>
            </a:extLst>
          </p:cNvPr>
          <p:cNvSpPr txBox="1"/>
          <p:nvPr/>
        </p:nvSpPr>
        <p:spPr>
          <a:xfrm>
            <a:off x="7871533" y="3198619"/>
            <a:ext cx="1952194" cy="2246769"/>
          </a:xfrm>
          <a:prstGeom prst="rect">
            <a:avLst/>
          </a:prstGeom>
          <a:noFill/>
        </p:spPr>
        <p:txBody>
          <a:bodyPr wrap="square" rtlCol="0">
            <a:spAutoFit/>
          </a:bodyPr>
          <a:lstStyle/>
          <a:p>
            <a:r>
              <a:rPr lang="en-IN" sz="1400" dirty="0">
                <a:solidFill>
                  <a:schemeClr val="bg1"/>
                </a:solidFill>
              </a:rPr>
              <a:t>  Previous block’s                 </a:t>
            </a:r>
          </a:p>
          <a:p>
            <a:r>
              <a:rPr lang="en-IN" sz="1400" dirty="0">
                <a:solidFill>
                  <a:schemeClr val="bg1"/>
                </a:solidFill>
              </a:rPr>
              <a:t>            hash</a:t>
            </a:r>
          </a:p>
          <a:p>
            <a:endParaRPr lang="en-IN" sz="1400" dirty="0">
              <a:solidFill>
                <a:schemeClr val="bg1"/>
              </a:solidFill>
            </a:endParaRPr>
          </a:p>
          <a:p>
            <a:r>
              <a:rPr lang="en-IN" sz="1400" dirty="0">
                <a:solidFill>
                  <a:schemeClr val="bg1"/>
                </a:solidFill>
              </a:rPr>
              <a:t>       Transactions</a:t>
            </a:r>
          </a:p>
          <a:p>
            <a:endParaRPr lang="en-IN" sz="1400" dirty="0">
              <a:solidFill>
                <a:schemeClr val="bg1"/>
              </a:solidFill>
            </a:endParaRPr>
          </a:p>
          <a:p>
            <a:endParaRPr lang="en-IN" sz="1400" dirty="0"/>
          </a:p>
          <a:p>
            <a:endParaRPr lang="en-IN" sz="1400" dirty="0"/>
          </a:p>
          <a:p>
            <a:r>
              <a:rPr lang="en-IN" sz="1400" dirty="0">
                <a:solidFill>
                  <a:schemeClr val="bg1"/>
                </a:solidFill>
              </a:rPr>
              <a:t>   </a:t>
            </a:r>
          </a:p>
          <a:p>
            <a:r>
              <a:rPr lang="en-IN" sz="1400" dirty="0">
                <a:solidFill>
                  <a:schemeClr val="bg1"/>
                </a:solidFill>
              </a:rPr>
              <a:t>Current hash value</a:t>
            </a:r>
          </a:p>
          <a:p>
            <a:endParaRPr lang="en-IN" sz="1400" dirty="0"/>
          </a:p>
        </p:txBody>
      </p:sp>
      <p:sp>
        <p:nvSpPr>
          <p:cNvPr id="28" name="Rectangle 27">
            <a:extLst>
              <a:ext uri="{FF2B5EF4-FFF2-40B4-BE49-F238E27FC236}">
                <a16:creationId xmlns:a16="http://schemas.microsoft.com/office/drawing/2014/main" id="{8E076436-E06A-C203-8D3A-DDB43EBEFA1C}"/>
              </a:ext>
            </a:extLst>
          </p:cNvPr>
          <p:cNvSpPr/>
          <p:nvPr/>
        </p:nvSpPr>
        <p:spPr>
          <a:xfrm>
            <a:off x="4212943" y="3834324"/>
            <a:ext cx="1790412" cy="975360"/>
          </a:xfrm>
          <a:prstGeom prst="rect">
            <a:avLst/>
          </a:prstGeom>
          <a:noFill/>
          <a:ln>
            <a:solidFill>
              <a:schemeClr val="bg2">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cxnSp>
        <p:nvCxnSpPr>
          <p:cNvPr id="29" name="Straight Connector 28">
            <a:extLst>
              <a:ext uri="{FF2B5EF4-FFF2-40B4-BE49-F238E27FC236}">
                <a16:creationId xmlns:a16="http://schemas.microsoft.com/office/drawing/2014/main" id="{DA7F9A6C-B0BB-E86F-75D7-0E7DCFC3ED01}"/>
              </a:ext>
            </a:extLst>
          </p:cNvPr>
          <p:cNvCxnSpPr>
            <a:cxnSpLocks/>
          </p:cNvCxnSpPr>
          <p:nvPr/>
        </p:nvCxnSpPr>
        <p:spPr>
          <a:xfrm>
            <a:off x="4538067" y="4264545"/>
            <a:ext cx="1140163" cy="0"/>
          </a:xfrm>
          <a:prstGeom prst="line">
            <a:avLst/>
          </a:prstGeom>
          <a:ln w="19050">
            <a:solidFill>
              <a:schemeClr val="bg2"/>
            </a:solidFill>
            <a:prstDash val="lg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F852AD7-333E-37C1-DB28-67E8A50AC8F7}"/>
              </a:ext>
            </a:extLst>
          </p:cNvPr>
          <p:cNvCxnSpPr>
            <a:cxnSpLocks/>
          </p:cNvCxnSpPr>
          <p:nvPr/>
        </p:nvCxnSpPr>
        <p:spPr>
          <a:xfrm>
            <a:off x="4538065" y="4693232"/>
            <a:ext cx="1140163" cy="0"/>
          </a:xfrm>
          <a:prstGeom prst="line">
            <a:avLst/>
          </a:prstGeom>
          <a:ln w="19050">
            <a:solidFill>
              <a:schemeClr val="bg2"/>
            </a:solidFill>
            <a:prstDash val="lg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2A069C31-745E-337D-3666-D7798BCF5FB3}"/>
              </a:ext>
            </a:extLst>
          </p:cNvPr>
          <p:cNvCxnSpPr>
            <a:cxnSpLocks/>
          </p:cNvCxnSpPr>
          <p:nvPr/>
        </p:nvCxnSpPr>
        <p:spPr>
          <a:xfrm>
            <a:off x="4538066" y="4469814"/>
            <a:ext cx="1140163" cy="0"/>
          </a:xfrm>
          <a:prstGeom prst="line">
            <a:avLst/>
          </a:prstGeom>
          <a:ln w="19050">
            <a:solidFill>
              <a:schemeClr val="bg2"/>
            </a:solidFill>
            <a:prstDash val="lgDash"/>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ACAF45FD-CEC5-1ABF-FE0B-84CCDD2E36D2}"/>
              </a:ext>
            </a:extLst>
          </p:cNvPr>
          <p:cNvSpPr/>
          <p:nvPr/>
        </p:nvSpPr>
        <p:spPr>
          <a:xfrm>
            <a:off x="7883238" y="3834324"/>
            <a:ext cx="1790412" cy="975360"/>
          </a:xfrm>
          <a:prstGeom prst="rect">
            <a:avLst/>
          </a:prstGeom>
          <a:noFill/>
          <a:ln>
            <a:solidFill>
              <a:schemeClr val="bg2">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cxnSp>
        <p:nvCxnSpPr>
          <p:cNvPr id="33" name="Straight Connector 32">
            <a:extLst>
              <a:ext uri="{FF2B5EF4-FFF2-40B4-BE49-F238E27FC236}">
                <a16:creationId xmlns:a16="http://schemas.microsoft.com/office/drawing/2014/main" id="{A556C98F-544B-62AC-FA8D-C8B26C23FA09}"/>
              </a:ext>
            </a:extLst>
          </p:cNvPr>
          <p:cNvCxnSpPr>
            <a:cxnSpLocks/>
          </p:cNvCxnSpPr>
          <p:nvPr/>
        </p:nvCxnSpPr>
        <p:spPr>
          <a:xfrm>
            <a:off x="8208361" y="4166222"/>
            <a:ext cx="1140163" cy="0"/>
          </a:xfrm>
          <a:prstGeom prst="line">
            <a:avLst/>
          </a:prstGeom>
          <a:ln w="19050">
            <a:solidFill>
              <a:schemeClr val="bg2"/>
            </a:solidFill>
            <a:prstDash val="lgDash"/>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7C59DEB-F967-926A-3072-308A33AF9D5C}"/>
              </a:ext>
            </a:extLst>
          </p:cNvPr>
          <p:cNvCxnSpPr>
            <a:cxnSpLocks/>
          </p:cNvCxnSpPr>
          <p:nvPr/>
        </p:nvCxnSpPr>
        <p:spPr>
          <a:xfrm>
            <a:off x="8208362" y="4387149"/>
            <a:ext cx="1140163" cy="0"/>
          </a:xfrm>
          <a:prstGeom prst="line">
            <a:avLst/>
          </a:prstGeom>
          <a:ln w="19050">
            <a:solidFill>
              <a:schemeClr val="bg2"/>
            </a:solidFill>
            <a:prstDash val="lgDash"/>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F904C7C-E42D-E1A2-A895-E441F19A9F2F}"/>
              </a:ext>
            </a:extLst>
          </p:cNvPr>
          <p:cNvCxnSpPr>
            <a:cxnSpLocks/>
          </p:cNvCxnSpPr>
          <p:nvPr/>
        </p:nvCxnSpPr>
        <p:spPr>
          <a:xfrm>
            <a:off x="8208362" y="4589995"/>
            <a:ext cx="1140163" cy="0"/>
          </a:xfrm>
          <a:prstGeom prst="line">
            <a:avLst/>
          </a:prstGeom>
          <a:ln w="19050">
            <a:solidFill>
              <a:schemeClr val="bg2"/>
            </a:solidFill>
            <a:prstDash val="lgDash"/>
          </a:ln>
        </p:spPr>
        <p:style>
          <a:lnRef idx="1">
            <a:schemeClr val="accent1"/>
          </a:lnRef>
          <a:fillRef idx="0">
            <a:schemeClr val="accent1"/>
          </a:fillRef>
          <a:effectRef idx="0">
            <a:schemeClr val="accent1"/>
          </a:effectRef>
          <a:fontRef idx="minor">
            <a:schemeClr val="tx1"/>
          </a:fontRef>
        </p:style>
      </p:cxnSp>
      <p:cxnSp>
        <p:nvCxnSpPr>
          <p:cNvPr id="37" name="Connector: Curved 36">
            <a:extLst>
              <a:ext uri="{FF2B5EF4-FFF2-40B4-BE49-F238E27FC236}">
                <a16:creationId xmlns:a16="http://schemas.microsoft.com/office/drawing/2014/main" id="{C9A004BC-F38F-A5DB-7323-7B189E2208CB}"/>
              </a:ext>
            </a:extLst>
          </p:cNvPr>
          <p:cNvCxnSpPr/>
          <p:nvPr/>
        </p:nvCxnSpPr>
        <p:spPr>
          <a:xfrm flipV="1">
            <a:off x="2420968" y="3569111"/>
            <a:ext cx="1755038" cy="1622322"/>
          </a:xfrm>
          <a:prstGeom prst="curvedConnector3">
            <a:avLst/>
          </a:prstGeom>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Connector: Curved 37">
            <a:extLst>
              <a:ext uri="{FF2B5EF4-FFF2-40B4-BE49-F238E27FC236}">
                <a16:creationId xmlns:a16="http://schemas.microsoft.com/office/drawing/2014/main" id="{96E8EF35-D532-C91D-5AD6-596466EA4A81}"/>
              </a:ext>
            </a:extLst>
          </p:cNvPr>
          <p:cNvCxnSpPr/>
          <p:nvPr/>
        </p:nvCxnSpPr>
        <p:spPr>
          <a:xfrm flipV="1">
            <a:off x="6096000" y="3510843"/>
            <a:ext cx="1755038" cy="1622322"/>
          </a:xfrm>
          <a:prstGeom prst="curvedConnector3">
            <a:avLst/>
          </a:prstGeom>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Connector: Curved 41">
            <a:extLst>
              <a:ext uri="{FF2B5EF4-FFF2-40B4-BE49-F238E27FC236}">
                <a16:creationId xmlns:a16="http://schemas.microsoft.com/office/drawing/2014/main" id="{311E1230-DFC3-F947-3F3E-E26F4B5DEB77}"/>
              </a:ext>
            </a:extLst>
          </p:cNvPr>
          <p:cNvCxnSpPr>
            <a:cxnSpLocks/>
          </p:cNvCxnSpPr>
          <p:nvPr/>
        </p:nvCxnSpPr>
        <p:spPr>
          <a:xfrm flipV="1">
            <a:off x="0" y="3332269"/>
            <a:ext cx="500974" cy="236842"/>
          </a:xfrm>
          <a:prstGeom prst="curvedConnector3">
            <a:avLst>
              <a:gd name="adj1" fmla="val 934"/>
            </a:avLst>
          </a:prstGeom>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4EB880D3-AE49-0F18-93F5-9012B6EC3D8C}"/>
              </a:ext>
            </a:extLst>
          </p:cNvPr>
          <p:cNvSpPr txBox="1"/>
          <p:nvPr/>
        </p:nvSpPr>
        <p:spPr>
          <a:xfrm>
            <a:off x="2060668" y="1137310"/>
            <a:ext cx="7384009" cy="646331"/>
          </a:xfrm>
          <a:prstGeom prst="rect">
            <a:avLst/>
          </a:prstGeom>
          <a:noFill/>
        </p:spPr>
        <p:txBody>
          <a:bodyPr wrap="none" rtlCol="0">
            <a:spAutoFit/>
          </a:bodyPr>
          <a:lstStyle/>
          <a:p>
            <a:r>
              <a:rPr lang="en-IN" sz="3600" dirty="0">
                <a:latin typeface="Calibri" panose="020F0502020204030204" pitchFamily="34" charset="0"/>
                <a:ea typeface="Calibri" panose="020F0502020204030204" pitchFamily="34" charset="0"/>
                <a:cs typeface="Calibri" panose="020F0502020204030204" pitchFamily="34" charset="0"/>
              </a:rPr>
              <a:t>Block getting added to the Block Chain</a:t>
            </a:r>
          </a:p>
        </p:txBody>
      </p:sp>
      <p:sp>
        <p:nvSpPr>
          <p:cNvPr id="5" name="TextBox 4">
            <a:extLst>
              <a:ext uri="{FF2B5EF4-FFF2-40B4-BE49-F238E27FC236}">
                <a16:creationId xmlns:a16="http://schemas.microsoft.com/office/drawing/2014/main" id="{75E1FCEB-F584-9B5E-D740-64DB127FC8CA}"/>
              </a:ext>
            </a:extLst>
          </p:cNvPr>
          <p:cNvSpPr txBox="1"/>
          <p:nvPr/>
        </p:nvSpPr>
        <p:spPr>
          <a:xfrm>
            <a:off x="8011388" y="5376388"/>
            <a:ext cx="1678793" cy="461665"/>
          </a:xfrm>
          <a:prstGeom prst="rect">
            <a:avLst/>
          </a:prstGeom>
          <a:noFill/>
        </p:spPr>
        <p:txBody>
          <a:bodyPr wrap="none" rtlCol="0">
            <a:spAutoFit/>
          </a:bodyPr>
          <a:lstStyle/>
          <a:p>
            <a:r>
              <a:rPr lang="en-IN" sz="2400" dirty="0">
                <a:latin typeface="Calibri" panose="020F0502020204030204" pitchFamily="34" charset="0"/>
                <a:ea typeface="Calibri" panose="020F0502020204030204" pitchFamily="34" charset="0"/>
                <a:cs typeface="Calibri" panose="020F0502020204030204" pitchFamily="34" charset="0"/>
              </a:rPr>
              <a:t>(New Block)</a:t>
            </a:r>
          </a:p>
        </p:txBody>
      </p:sp>
    </p:spTree>
    <p:extLst>
      <p:ext uri="{BB962C8B-B14F-4D97-AF65-F5344CB8AC3E}">
        <p14:creationId xmlns:p14="http://schemas.microsoft.com/office/powerpoint/2010/main" val="34134765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EF2A3D7-1B6C-6E6A-CF8B-8A41D5367308}"/>
              </a:ext>
            </a:extLst>
          </p:cNvPr>
          <p:cNvSpPr>
            <a:spLocks noGrp="1"/>
          </p:cNvSpPr>
          <p:nvPr>
            <p:ph type="sldNum" sz="quarter" idx="12"/>
          </p:nvPr>
        </p:nvSpPr>
        <p:spPr/>
        <p:txBody>
          <a:bodyPr/>
          <a:lstStyle/>
          <a:p>
            <a:fld id="{14C2FCC6-4A4F-4D74-8B10-0B34B018A1A0}" type="slidenum">
              <a:rPr lang="en-IN" smtClean="0"/>
              <a:t>11</a:t>
            </a:fld>
            <a:endParaRPr lang="en-IN"/>
          </a:p>
        </p:txBody>
      </p:sp>
      <p:pic>
        <p:nvPicPr>
          <p:cNvPr id="37" name="Picture 36" descr="A piece of paper with text&#10;&#10;Description automatically generated">
            <a:extLst>
              <a:ext uri="{FF2B5EF4-FFF2-40B4-BE49-F238E27FC236}">
                <a16:creationId xmlns:a16="http://schemas.microsoft.com/office/drawing/2014/main" id="{F24E25FC-F12E-D5A3-483C-89331C7D5361}"/>
              </a:ext>
            </a:extLst>
          </p:cNvPr>
          <p:cNvPicPr>
            <a:picLocks noChangeAspect="1"/>
          </p:cNvPicPr>
          <p:nvPr/>
        </p:nvPicPr>
        <p:blipFill rotWithShape="1">
          <a:blip r:embed="rId2">
            <a:duotone>
              <a:prstClr val="black"/>
              <a:srgbClr val="F20000">
                <a:tint val="45000"/>
                <a:satMod val="400000"/>
              </a:srgbClr>
            </a:duotone>
            <a:extLst>
              <a:ext uri="{BEBA8EAE-BF5A-486C-A8C5-ECC9F3942E4B}">
                <a14:imgProps xmlns:a14="http://schemas.microsoft.com/office/drawing/2010/main">
                  <a14:imgLayer r:embed="rId3">
                    <a14:imgEffect>
                      <a14:backgroundRemoval t="9972" b="89988" l="9003" r="89988">
                        <a14:foregroundMark x1="18732" y1="23658" x2="18732" y2="23658"/>
                        <a14:foregroundMark x1="18732" y1="23658" x2="18732" y2="23658"/>
                        <a14:foregroundMark x1="18732" y1="23658" x2="18732" y2="23658"/>
                        <a14:foregroundMark x1="18732" y1="23658" x2="18732" y2="23658"/>
                        <a14:foregroundMark x1="22487" y1="24102" x2="22487" y2="24102"/>
                        <a14:foregroundMark x1="22487" y1="24102" x2="22487" y2="24102"/>
                        <a14:foregroundMark x1="25636" y1="23496" x2="25636" y2="23496"/>
                        <a14:foregroundMark x1="25636" y1="23496" x2="25636" y2="23496"/>
                        <a14:foregroundMark x1="28058" y1="37263" x2="28058" y2="37263"/>
                        <a14:foregroundMark x1="28058" y1="37263" x2="28058" y2="37263"/>
                        <a14:foregroundMark x1="28058" y1="37263" x2="28058" y2="37263"/>
                        <a14:foregroundMark x1="28058" y1="37263" x2="41583" y2="37667"/>
                        <a14:foregroundMark x1="41583" y1="37667" x2="47719" y2="33306"/>
                        <a14:foregroundMark x1="47719" y1="33306" x2="28139" y2="41704"/>
                        <a14:foregroundMark x1="28139" y1="41704" x2="41542" y2="51595"/>
                        <a14:foregroundMark x1="41542" y1="51595" x2="41542" y2="51595"/>
                        <a14:foregroundMark x1="9003" y1="18369" x2="55026" y2="18652"/>
                        <a14:foregroundMark x1="59467" y1="18652" x2="51877" y2="47881"/>
                        <a14:foregroundMark x1="55147" y1="20065" x2="21114" y2="59709"/>
                        <a14:foregroundMark x1="21114" y1="59709" x2="31288" y2="69116"/>
                        <a14:foregroundMark x1="31288" y1="69116" x2="42834" y2="68228"/>
                        <a14:foregroundMark x1="42834" y1="68228" x2="46831" y2="65523"/>
                        <a14:foregroundMark x1="39968" y1="43278" x2="37222" y2="59306"/>
                        <a14:foregroundMark x1="37222" y1="59306" x2="48446" y2="65805"/>
                        <a14:foregroundMark x1="48446" y1="65805" x2="45337" y2="45943"/>
                        <a14:foregroundMark x1="45337" y1="45943" x2="36657" y2="72951"/>
                        <a14:foregroundMark x1="36657" y1="72951" x2="43601" y2="57570"/>
                        <a14:foregroundMark x1="43601" y1="57570" x2="15099" y2="46871"/>
                        <a14:foregroundMark x1="15099" y1="46871" x2="17117" y2="28260"/>
                        <a14:foregroundMark x1="17117" y1="28260" x2="25555" y2="32580"/>
                        <a14:foregroundMark x1="25555" y1="32580" x2="20105" y2="62697"/>
                        <a14:foregroundMark x1="20105" y1="62697" x2="25959" y2="80420"/>
                        <a14:foregroundMark x1="25959" y1="80420" x2="58619" y2="77271"/>
                        <a14:foregroundMark x1="58619" y1="77271" x2="59467" y2="76706"/>
                        <a14:foregroundMark x1="59023" y1="34396" x2="62010" y2="74606"/>
                        <a14:foregroundMark x1="62010" y1="74606" x2="59790" y2="81429"/>
                        <a14:foregroundMark x1="59790" y1="81429" x2="53210" y2="84457"/>
                        <a14:foregroundMark x1="53210" y1="84457" x2="20791" y2="84861"/>
                        <a14:foregroundMark x1="20791" y1="84861" x2="11223" y2="74283"/>
                        <a14:foregroundMark x1="11223" y1="74283" x2="13565" y2="31813"/>
                        <a14:foregroundMark x1="10133" y1="23375" x2="18692" y2="26363"/>
                        <a14:foregroundMark x1="18692" y1="26363" x2="31692" y2="25918"/>
                        <a14:foregroundMark x1="31692" y1="25918" x2="38757" y2="32338"/>
                        <a14:foregroundMark x1="38757" y1="32338" x2="46225" y2="27251"/>
                        <a14:foregroundMark x1="46225" y1="27251" x2="43117" y2="26524"/>
                      </a14:backgroundRemoval>
                    </a14:imgEffect>
                  </a14:imgLayer>
                </a14:imgProps>
              </a:ext>
              <a:ext uri="{28A0092B-C50C-407E-A947-70E740481C1C}">
                <a14:useLocalDpi xmlns:a14="http://schemas.microsoft.com/office/drawing/2010/main" val="0"/>
              </a:ext>
            </a:extLst>
          </a:blip>
          <a:srcRect l="2975" t="11038" r="34086" b="10968"/>
          <a:stretch/>
        </p:blipFill>
        <p:spPr>
          <a:xfrm>
            <a:off x="1569279" y="1192677"/>
            <a:ext cx="545431" cy="675889"/>
          </a:xfrm>
          <a:prstGeom prst="rect">
            <a:avLst/>
          </a:prstGeom>
        </p:spPr>
      </p:pic>
      <p:sp>
        <p:nvSpPr>
          <p:cNvPr id="38" name="Slide Number Placeholder 26">
            <a:extLst>
              <a:ext uri="{FF2B5EF4-FFF2-40B4-BE49-F238E27FC236}">
                <a16:creationId xmlns:a16="http://schemas.microsoft.com/office/drawing/2014/main" id="{813F717F-D191-9495-1448-57163D400436}"/>
              </a:ext>
            </a:extLst>
          </p:cNvPr>
          <p:cNvSpPr txBox="1">
            <a:spLocks/>
          </p:cNvSpPr>
          <p:nvPr/>
        </p:nvSpPr>
        <p:spPr bwMode="gray">
          <a:xfrm>
            <a:off x="10352540" y="295729"/>
            <a:ext cx="838199" cy="767687"/>
          </a:xfrm>
          <a:prstGeom prst="rect">
            <a:avLst/>
          </a:prstGeom>
        </p:spPr>
        <p:txBody>
          <a:bodyPr vert="horz" lIns="91440" tIns="45720" rIns="91440" bIns="45720" rtlCol="0" anchor="b"/>
          <a:lstStyle>
            <a:defPPr>
              <a:defRPr lang="en-US"/>
            </a:defPPr>
            <a:lvl1pPr marL="0" algn="ctr" defTabSz="457200" rtl="0" eaLnBrk="1" latinLnBrk="0" hangingPunct="1">
              <a:defRPr sz="2800" b="0" i="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4C2FCC6-4A4F-4D74-8B10-0B34B018A1A0}" type="slidenum">
              <a:rPr lang="en-IN" smtClean="0"/>
              <a:pPr/>
              <a:t>11</a:t>
            </a:fld>
            <a:endParaRPr lang="en-IN" dirty="0"/>
          </a:p>
        </p:txBody>
      </p:sp>
      <p:pic>
        <p:nvPicPr>
          <p:cNvPr id="44" name="Picture 4" descr="Servers Svg Png Icon Free Download (#500975) - OnlineWebFonts.COM">
            <a:extLst>
              <a:ext uri="{FF2B5EF4-FFF2-40B4-BE49-F238E27FC236}">
                <a16:creationId xmlns:a16="http://schemas.microsoft.com/office/drawing/2014/main" id="{68F9584F-DB46-F056-E865-FEC3A89C56FD}"/>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3605" b="96744" l="10000" r="90000">
                        <a14:foregroundMark x1="60333" y1="8140" x2="60333" y2="8140"/>
                        <a14:foregroundMark x1="60333" y1="8140" x2="60333" y2="8140"/>
                        <a14:foregroundMark x1="55778" y1="3605" x2="55778" y2="3605"/>
                        <a14:foregroundMark x1="55778" y1="3605" x2="55778" y2="3605"/>
                        <a14:foregroundMark x1="44000" y1="92907" x2="44000" y2="92907"/>
                        <a14:foregroundMark x1="44000" y1="92907" x2="44000" y2="92907"/>
                        <a14:foregroundMark x1="50556" y1="96744" x2="50556" y2="96744"/>
                        <a14:foregroundMark x1="50556" y1="96744" x2="50556" y2="96744"/>
                        <a14:foregroundMark x1="28333" y1="63488" x2="28333" y2="63488"/>
                        <a14:foregroundMark x1="28333" y1="63488" x2="28333" y2="63488"/>
                      </a14:backgroundRemoval>
                    </a14:imgEffect>
                  </a14:imgLayer>
                </a14:imgProps>
              </a:ext>
              <a:ext uri="{28A0092B-C50C-407E-A947-70E740481C1C}">
                <a14:useLocalDpi xmlns:a14="http://schemas.microsoft.com/office/drawing/2010/main" val="0"/>
              </a:ext>
            </a:extLst>
          </a:blip>
          <a:srcRect/>
          <a:stretch>
            <a:fillRect/>
          </a:stretch>
        </p:blipFill>
        <p:spPr bwMode="auto">
          <a:xfrm>
            <a:off x="2098344" y="1412337"/>
            <a:ext cx="1130189" cy="1079941"/>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descr="Macbook Laptop Vector Clip Art | Clip art, Isometric, Macbook laptop">
            <a:extLst>
              <a:ext uri="{FF2B5EF4-FFF2-40B4-BE49-F238E27FC236}">
                <a16:creationId xmlns:a16="http://schemas.microsoft.com/office/drawing/2014/main" id="{1783A627-5CCC-C896-E9B1-8E06EF587AB9}"/>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751260" y="1412337"/>
            <a:ext cx="818019" cy="853274"/>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Macbook Laptop Vector Clip Art | Clip art, Isometric, Macbook laptop">
            <a:extLst>
              <a:ext uri="{FF2B5EF4-FFF2-40B4-BE49-F238E27FC236}">
                <a16:creationId xmlns:a16="http://schemas.microsoft.com/office/drawing/2014/main" id="{FD3A091D-2382-0160-7A6C-007558CBD2CB}"/>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2290173" y="2829520"/>
            <a:ext cx="818017" cy="853272"/>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Macbook Laptop Vector Clip Art | Clip art, Isometric, Macbook laptop">
            <a:extLst>
              <a:ext uri="{FF2B5EF4-FFF2-40B4-BE49-F238E27FC236}">
                <a16:creationId xmlns:a16="http://schemas.microsoft.com/office/drawing/2014/main" id="{B6CA670A-5218-0C0A-3003-8F439A45052F}"/>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3335503" y="2402884"/>
            <a:ext cx="818017" cy="85327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Macbook Laptop Vector Clip Art | Clip art, Isometric, Macbook laptop">
            <a:extLst>
              <a:ext uri="{FF2B5EF4-FFF2-40B4-BE49-F238E27FC236}">
                <a16:creationId xmlns:a16="http://schemas.microsoft.com/office/drawing/2014/main" id="{16DC831B-1E82-CFBA-0BF1-F50494A994AF}"/>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3832477" y="1441929"/>
            <a:ext cx="818019" cy="853274"/>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2" descr="Macbook Laptop Vector Clip Art | Clip art, Isometric, Macbook laptop">
            <a:extLst>
              <a:ext uri="{FF2B5EF4-FFF2-40B4-BE49-F238E27FC236}">
                <a16:creationId xmlns:a16="http://schemas.microsoft.com/office/drawing/2014/main" id="{65E1343B-7D54-6581-AAE6-B404F94382BA}"/>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3163455" y="434673"/>
            <a:ext cx="818019" cy="853274"/>
          </a:xfrm>
          <a:prstGeom prst="rect">
            <a:avLst/>
          </a:prstGeom>
          <a:noFill/>
          <a:extLst>
            <a:ext uri="{909E8E84-426E-40DD-AFC4-6F175D3DCCD1}">
              <a14:hiddenFill xmlns:a14="http://schemas.microsoft.com/office/drawing/2010/main">
                <a:solidFill>
                  <a:srgbClr val="FFFFFF"/>
                </a:solidFill>
              </a14:hiddenFill>
            </a:ext>
          </a:extLst>
        </p:spPr>
      </p:pic>
      <p:cxnSp>
        <p:nvCxnSpPr>
          <p:cNvPr id="51" name="Straight Arrow Connector 50">
            <a:extLst>
              <a:ext uri="{FF2B5EF4-FFF2-40B4-BE49-F238E27FC236}">
                <a16:creationId xmlns:a16="http://schemas.microsoft.com/office/drawing/2014/main" id="{98CD9DA0-340B-98B3-2429-A82293E3DC70}"/>
              </a:ext>
            </a:extLst>
          </p:cNvPr>
          <p:cNvCxnSpPr/>
          <p:nvPr/>
        </p:nvCxnSpPr>
        <p:spPr>
          <a:xfrm flipV="1">
            <a:off x="1478495" y="1936032"/>
            <a:ext cx="811678" cy="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0FEC44B7-0197-8F03-9A7E-21A482881D85}"/>
              </a:ext>
            </a:extLst>
          </p:cNvPr>
          <p:cNvCxnSpPr>
            <a:cxnSpLocks/>
          </p:cNvCxnSpPr>
          <p:nvPr/>
        </p:nvCxnSpPr>
        <p:spPr>
          <a:xfrm>
            <a:off x="3111298" y="1952308"/>
            <a:ext cx="545255" cy="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3A884B51-C962-9F73-753F-EB983AC6E409}"/>
              </a:ext>
            </a:extLst>
          </p:cNvPr>
          <p:cNvCxnSpPr>
            <a:cxnSpLocks/>
          </p:cNvCxnSpPr>
          <p:nvPr/>
        </p:nvCxnSpPr>
        <p:spPr>
          <a:xfrm>
            <a:off x="2945920" y="2365129"/>
            <a:ext cx="389583" cy="22564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1159ADAE-FEC5-E8AD-C15C-827494D0FD7A}"/>
              </a:ext>
            </a:extLst>
          </p:cNvPr>
          <p:cNvCxnSpPr>
            <a:cxnSpLocks/>
          </p:cNvCxnSpPr>
          <p:nvPr/>
        </p:nvCxnSpPr>
        <p:spPr>
          <a:xfrm flipV="1">
            <a:off x="3036704" y="1181203"/>
            <a:ext cx="230648" cy="260727"/>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F2563274-18E1-E71F-DF93-E8318B9E30E7}"/>
              </a:ext>
            </a:extLst>
          </p:cNvPr>
          <p:cNvCxnSpPr>
            <a:cxnSpLocks/>
          </p:cNvCxnSpPr>
          <p:nvPr/>
        </p:nvCxnSpPr>
        <p:spPr>
          <a:xfrm flipV="1">
            <a:off x="2719259" y="1048560"/>
            <a:ext cx="0" cy="29385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D9EB998C-8A6F-7AC0-F5F9-00996BA2510F}"/>
              </a:ext>
            </a:extLst>
          </p:cNvPr>
          <p:cNvCxnSpPr>
            <a:cxnSpLocks/>
            <a:endCxn id="46" idx="0"/>
          </p:cNvCxnSpPr>
          <p:nvPr/>
        </p:nvCxnSpPr>
        <p:spPr>
          <a:xfrm>
            <a:off x="2699181" y="2562204"/>
            <a:ext cx="0" cy="267316"/>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pic>
        <p:nvPicPr>
          <p:cNvPr id="57" name="Picture 4" descr="Servers Svg Png Icon Free Download (#500975) - OnlineWebFonts.COM">
            <a:extLst>
              <a:ext uri="{FF2B5EF4-FFF2-40B4-BE49-F238E27FC236}">
                <a16:creationId xmlns:a16="http://schemas.microsoft.com/office/drawing/2014/main" id="{A64DCA5B-5E80-62B9-EFFD-AE1B209FA38D}"/>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3605" b="96744" l="10000" r="90000">
                        <a14:foregroundMark x1="60333" y1="8140" x2="60333" y2="8140"/>
                        <a14:foregroundMark x1="60333" y1="8140" x2="60333" y2="8140"/>
                        <a14:foregroundMark x1="55778" y1="3605" x2="55778" y2="3605"/>
                        <a14:foregroundMark x1="55778" y1="3605" x2="55778" y2="3605"/>
                        <a14:foregroundMark x1="44000" y1="92907" x2="44000" y2="92907"/>
                        <a14:foregroundMark x1="44000" y1="92907" x2="44000" y2="92907"/>
                        <a14:foregroundMark x1="50556" y1="96744" x2="50556" y2="96744"/>
                        <a14:foregroundMark x1="50556" y1="96744" x2="50556" y2="96744"/>
                        <a14:foregroundMark x1="28333" y1="63488" x2="28333" y2="63488"/>
                        <a14:foregroundMark x1="28333" y1="63488" x2="28333" y2="63488"/>
                      </a14:backgroundRemoval>
                    </a14:imgEffect>
                  </a14:imgLayer>
                </a14:imgProps>
              </a:ext>
              <a:ext uri="{28A0092B-C50C-407E-A947-70E740481C1C}">
                <a14:useLocalDpi xmlns:a14="http://schemas.microsoft.com/office/drawing/2010/main" val="0"/>
              </a:ext>
            </a:extLst>
          </a:blip>
          <a:srcRect/>
          <a:stretch>
            <a:fillRect/>
          </a:stretch>
        </p:blipFill>
        <p:spPr bwMode="auto">
          <a:xfrm>
            <a:off x="7958542" y="1449235"/>
            <a:ext cx="1130189" cy="1079941"/>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2" descr="Macbook Laptop Vector Clip Art | Clip art, Isometric, Macbook laptop">
            <a:extLst>
              <a:ext uri="{FF2B5EF4-FFF2-40B4-BE49-F238E27FC236}">
                <a16:creationId xmlns:a16="http://schemas.microsoft.com/office/drawing/2014/main" id="{05F27148-3CA4-11B6-0C1B-9CC183BE528B}"/>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6575625" y="1449236"/>
            <a:ext cx="818019" cy="853274"/>
          </a:xfrm>
          <a:prstGeom prst="rect">
            <a:avLst/>
          </a:prstGeom>
          <a:noFill/>
          <a:extLst>
            <a:ext uri="{909E8E84-426E-40DD-AFC4-6F175D3DCCD1}">
              <a14:hiddenFill xmlns:a14="http://schemas.microsoft.com/office/drawing/2010/main">
                <a:solidFill>
                  <a:srgbClr val="FFFFFF"/>
                </a:solidFill>
              </a14:hiddenFill>
            </a:ext>
          </a:extLst>
        </p:spPr>
      </p:pic>
      <p:pic>
        <p:nvPicPr>
          <p:cNvPr id="59" name="Picture 2" descr="Macbook Laptop Vector Clip Art | Clip art, Isometric, Macbook laptop">
            <a:extLst>
              <a:ext uri="{FF2B5EF4-FFF2-40B4-BE49-F238E27FC236}">
                <a16:creationId xmlns:a16="http://schemas.microsoft.com/office/drawing/2014/main" id="{9A8ABB07-6907-2EAB-C5FA-EEFED99A2BEF}"/>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8155986" y="2959608"/>
            <a:ext cx="818017" cy="853272"/>
          </a:xfrm>
          <a:prstGeom prst="rect">
            <a:avLst/>
          </a:prstGeom>
          <a:noFill/>
          <a:extLst>
            <a:ext uri="{909E8E84-426E-40DD-AFC4-6F175D3DCCD1}">
              <a14:hiddenFill xmlns:a14="http://schemas.microsoft.com/office/drawing/2010/main">
                <a:solidFill>
                  <a:srgbClr val="FFFFFF"/>
                </a:solidFill>
              </a14:hiddenFill>
            </a:ext>
          </a:extLst>
        </p:spPr>
      </p:pic>
      <p:pic>
        <p:nvPicPr>
          <p:cNvPr id="60" name="Picture 2" descr="Macbook Laptop Vector Clip Art | Clip art, Isometric, Macbook laptop">
            <a:extLst>
              <a:ext uri="{FF2B5EF4-FFF2-40B4-BE49-F238E27FC236}">
                <a16:creationId xmlns:a16="http://schemas.microsoft.com/office/drawing/2014/main" id="{891CF848-0277-0196-768A-C6D6341EE95D}"/>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9195701" y="2439782"/>
            <a:ext cx="818017" cy="853272"/>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2" descr="Macbook Laptop Vector Clip Art | Clip art, Isometric, Macbook laptop">
            <a:extLst>
              <a:ext uri="{FF2B5EF4-FFF2-40B4-BE49-F238E27FC236}">
                <a16:creationId xmlns:a16="http://schemas.microsoft.com/office/drawing/2014/main" id="{41E94B8C-27E1-DAE5-81FA-C67B91379397}"/>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8170448" y="232184"/>
            <a:ext cx="818019" cy="853274"/>
          </a:xfrm>
          <a:prstGeom prst="rect">
            <a:avLst/>
          </a:prstGeom>
          <a:noFill/>
          <a:extLst>
            <a:ext uri="{909E8E84-426E-40DD-AFC4-6F175D3DCCD1}">
              <a14:hiddenFill xmlns:a14="http://schemas.microsoft.com/office/drawing/2010/main">
                <a:solidFill>
                  <a:srgbClr val="FFFFFF"/>
                </a:solidFill>
              </a14:hiddenFill>
            </a:ext>
          </a:extLst>
        </p:spPr>
      </p:pic>
      <p:pic>
        <p:nvPicPr>
          <p:cNvPr id="62" name="Picture 2" descr="Macbook Laptop Vector Clip Art | Clip art, Isometric, Macbook laptop">
            <a:extLst>
              <a:ext uri="{FF2B5EF4-FFF2-40B4-BE49-F238E27FC236}">
                <a16:creationId xmlns:a16="http://schemas.microsoft.com/office/drawing/2014/main" id="{84600811-8FE0-DCFE-F199-02711A471A8A}"/>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9023653" y="471571"/>
            <a:ext cx="818019" cy="853274"/>
          </a:xfrm>
          <a:prstGeom prst="rect">
            <a:avLst/>
          </a:prstGeom>
          <a:noFill/>
          <a:extLst>
            <a:ext uri="{909E8E84-426E-40DD-AFC4-6F175D3DCCD1}">
              <a14:hiddenFill xmlns:a14="http://schemas.microsoft.com/office/drawing/2010/main">
                <a:solidFill>
                  <a:srgbClr val="FFFFFF"/>
                </a:solidFill>
              </a14:hiddenFill>
            </a:ext>
          </a:extLst>
        </p:spPr>
      </p:pic>
      <p:cxnSp>
        <p:nvCxnSpPr>
          <p:cNvPr id="63" name="Straight Arrow Connector 62">
            <a:extLst>
              <a:ext uri="{FF2B5EF4-FFF2-40B4-BE49-F238E27FC236}">
                <a16:creationId xmlns:a16="http://schemas.microsoft.com/office/drawing/2014/main" id="{AF64673A-99AD-3C64-41B8-98D98CCEA6E7}"/>
              </a:ext>
            </a:extLst>
          </p:cNvPr>
          <p:cNvCxnSpPr/>
          <p:nvPr/>
        </p:nvCxnSpPr>
        <p:spPr>
          <a:xfrm flipV="1">
            <a:off x="7338693" y="1972930"/>
            <a:ext cx="811678" cy="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DE1CC7B3-C788-66A7-03E5-3E29B2A99FAF}"/>
              </a:ext>
            </a:extLst>
          </p:cNvPr>
          <p:cNvCxnSpPr>
            <a:cxnSpLocks/>
          </p:cNvCxnSpPr>
          <p:nvPr/>
        </p:nvCxnSpPr>
        <p:spPr>
          <a:xfrm>
            <a:off x="8971496" y="1989206"/>
            <a:ext cx="545255" cy="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2EB3B907-DF56-B28A-CEC9-EF3BA388B467}"/>
              </a:ext>
            </a:extLst>
          </p:cNvPr>
          <p:cNvCxnSpPr>
            <a:cxnSpLocks/>
          </p:cNvCxnSpPr>
          <p:nvPr/>
        </p:nvCxnSpPr>
        <p:spPr>
          <a:xfrm>
            <a:off x="8806118" y="2402027"/>
            <a:ext cx="389583" cy="22564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DC7CD85C-CA72-C480-618A-F059E44A08DF}"/>
              </a:ext>
            </a:extLst>
          </p:cNvPr>
          <p:cNvCxnSpPr>
            <a:cxnSpLocks/>
          </p:cNvCxnSpPr>
          <p:nvPr/>
        </p:nvCxnSpPr>
        <p:spPr>
          <a:xfrm flipV="1">
            <a:off x="8896902" y="1218101"/>
            <a:ext cx="230648" cy="260727"/>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0B5324E2-876C-F8C6-7678-273506B85E85}"/>
              </a:ext>
            </a:extLst>
          </p:cNvPr>
          <p:cNvCxnSpPr>
            <a:cxnSpLocks/>
            <a:endCxn id="61" idx="2"/>
          </p:cNvCxnSpPr>
          <p:nvPr/>
        </p:nvCxnSpPr>
        <p:spPr>
          <a:xfrm flipV="1">
            <a:off x="8579457" y="1085458"/>
            <a:ext cx="0" cy="29385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CF6BCEF4-4B74-EEAB-CBA5-38ACA33DD4C6}"/>
              </a:ext>
            </a:extLst>
          </p:cNvPr>
          <p:cNvCxnSpPr>
            <a:cxnSpLocks/>
          </p:cNvCxnSpPr>
          <p:nvPr/>
        </p:nvCxnSpPr>
        <p:spPr>
          <a:xfrm>
            <a:off x="8559379" y="2599102"/>
            <a:ext cx="0" cy="267316"/>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pic>
        <p:nvPicPr>
          <p:cNvPr id="69" name="Picture 2" descr="Macbook Laptop Vector Clip Art | Clip art, Isometric, Macbook laptop">
            <a:extLst>
              <a:ext uri="{FF2B5EF4-FFF2-40B4-BE49-F238E27FC236}">
                <a16:creationId xmlns:a16="http://schemas.microsoft.com/office/drawing/2014/main" id="{CE4BEAC1-D4DF-839D-E2E6-6FD1A7FA2579}"/>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9515903" y="1449235"/>
            <a:ext cx="818019" cy="853274"/>
          </a:xfrm>
          <a:prstGeom prst="rect">
            <a:avLst/>
          </a:prstGeom>
          <a:noFill/>
          <a:extLst>
            <a:ext uri="{909E8E84-426E-40DD-AFC4-6F175D3DCCD1}">
              <a14:hiddenFill xmlns:a14="http://schemas.microsoft.com/office/drawing/2010/main">
                <a:solidFill>
                  <a:srgbClr val="FFFFFF"/>
                </a:solidFill>
              </a14:hiddenFill>
            </a:ext>
          </a:extLst>
        </p:spPr>
      </p:pic>
      <p:sp>
        <p:nvSpPr>
          <p:cNvPr id="70" name="Cube 69">
            <a:extLst>
              <a:ext uri="{FF2B5EF4-FFF2-40B4-BE49-F238E27FC236}">
                <a16:creationId xmlns:a16="http://schemas.microsoft.com/office/drawing/2014/main" id="{1A90E297-0F80-ADE7-2547-8D416028CCC7}"/>
              </a:ext>
            </a:extLst>
          </p:cNvPr>
          <p:cNvSpPr/>
          <p:nvPr/>
        </p:nvSpPr>
        <p:spPr>
          <a:xfrm>
            <a:off x="7517346" y="1416685"/>
            <a:ext cx="334226" cy="373608"/>
          </a:xfrm>
          <a:prstGeom prst="cub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C00000"/>
              </a:solidFill>
            </a:endParaRPr>
          </a:p>
        </p:txBody>
      </p:sp>
      <p:sp>
        <p:nvSpPr>
          <p:cNvPr id="73" name="Oval 72">
            <a:extLst>
              <a:ext uri="{FF2B5EF4-FFF2-40B4-BE49-F238E27FC236}">
                <a16:creationId xmlns:a16="http://schemas.microsoft.com/office/drawing/2014/main" id="{1362CD8B-2DC1-14C8-8AAD-870D2FA1C9E3}"/>
              </a:ext>
            </a:extLst>
          </p:cNvPr>
          <p:cNvSpPr/>
          <p:nvPr/>
        </p:nvSpPr>
        <p:spPr>
          <a:xfrm>
            <a:off x="960918" y="486796"/>
            <a:ext cx="404262" cy="400110"/>
          </a:xfrm>
          <a:prstGeom prst="ellipse">
            <a:avLst/>
          </a:prstGeom>
          <a:noFill/>
          <a:ln w="38100">
            <a:solidFill>
              <a:schemeClr val="tx2">
                <a:lumMod val="9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74" name="TextBox 73">
            <a:extLst>
              <a:ext uri="{FF2B5EF4-FFF2-40B4-BE49-F238E27FC236}">
                <a16:creationId xmlns:a16="http://schemas.microsoft.com/office/drawing/2014/main" id="{595C2C01-5DDD-F1EE-AE85-C1E868D8A8B0}"/>
              </a:ext>
            </a:extLst>
          </p:cNvPr>
          <p:cNvSpPr txBox="1"/>
          <p:nvPr/>
        </p:nvSpPr>
        <p:spPr>
          <a:xfrm>
            <a:off x="1010866" y="486796"/>
            <a:ext cx="481128" cy="400110"/>
          </a:xfrm>
          <a:prstGeom prst="rect">
            <a:avLst/>
          </a:prstGeom>
          <a:noFill/>
          <a:ln>
            <a:noFill/>
          </a:ln>
        </p:spPr>
        <p:txBody>
          <a:bodyPr wrap="square" rtlCol="0">
            <a:spAutoFit/>
          </a:bodyPr>
          <a:lstStyle/>
          <a:p>
            <a:r>
              <a:rPr lang="en-IN" sz="2000" b="1" dirty="0">
                <a:latin typeface="Calibri" panose="020F0502020204030204" pitchFamily="34" charset="0"/>
                <a:ea typeface="Calibri" panose="020F0502020204030204" pitchFamily="34" charset="0"/>
                <a:cs typeface="Calibri" panose="020F0502020204030204" pitchFamily="34" charset="0"/>
              </a:rPr>
              <a:t>1</a:t>
            </a:r>
          </a:p>
        </p:txBody>
      </p:sp>
      <p:sp>
        <p:nvSpPr>
          <p:cNvPr id="82" name="TextBox 81">
            <a:extLst>
              <a:ext uri="{FF2B5EF4-FFF2-40B4-BE49-F238E27FC236}">
                <a16:creationId xmlns:a16="http://schemas.microsoft.com/office/drawing/2014/main" id="{4B538EF2-8A06-CBF7-CD14-0F2EC97DB87D}"/>
              </a:ext>
            </a:extLst>
          </p:cNvPr>
          <p:cNvSpPr txBox="1"/>
          <p:nvPr/>
        </p:nvSpPr>
        <p:spPr>
          <a:xfrm>
            <a:off x="10321988" y="2266253"/>
            <a:ext cx="1694695" cy="1200329"/>
          </a:xfrm>
          <a:prstGeom prst="rect">
            <a:avLst/>
          </a:prstGeom>
          <a:noFill/>
        </p:spPr>
        <p:txBody>
          <a:bodyPr wrap="none" rtlCol="0">
            <a:spAutoFit/>
          </a:bodyPr>
          <a:lstStyle/>
          <a:p>
            <a:pPr algn="ctr"/>
            <a:r>
              <a:rPr lang="en-IN" dirty="0"/>
              <a:t>Miner</a:t>
            </a:r>
          </a:p>
          <a:p>
            <a:pPr algn="ctr"/>
            <a:r>
              <a:rPr lang="en-IN" dirty="0"/>
              <a:t>broadcasting</a:t>
            </a:r>
          </a:p>
          <a:p>
            <a:pPr algn="ctr"/>
            <a:r>
              <a:rPr lang="en-IN" dirty="0"/>
              <a:t>fake</a:t>
            </a:r>
          </a:p>
          <a:p>
            <a:pPr algn="ctr"/>
            <a:r>
              <a:rPr lang="en-IN" dirty="0"/>
              <a:t>block</a:t>
            </a:r>
          </a:p>
        </p:txBody>
      </p:sp>
      <p:sp>
        <p:nvSpPr>
          <p:cNvPr id="83" name="TextBox 82">
            <a:extLst>
              <a:ext uri="{FF2B5EF4-FFF2-40B4-BE49-F238E27FC236}">
                <a16:creationId xmlns:a16="http://schemas.microsoft.com/office/drawing/2014/main" id="{560FA833-80A9-DDAC-C744-276BE0CE2579}"/>
              </a:ext>
            </a:extLst>
          </p:cNvPr>
          <p:cNvSpPr txBox="1"/>
          <p:nvPr/>
        </p:nvSpPr>
        <p:spPr>
          <a:xfrm>
            <a:off x="173215" y="2284913"/>
            <a:ext cx="1443024" cy="1200329"/>
          </a:xfrm>
          <a:prstGeom prst="rect">
            <a:avLst/>
          </a:prstGeom>
          <a:noFill/>
        </p:spPr>
        <p:txBody>
          <a:bodyPr wrap="none" rtlCol="0">
            <a:spAutoFit/>
          </a:bodyPr>
          <a:lstStyle/>
          <a:p>
            <a:pPr algn="ctr"/>
            <a:r>
              <a:rPr lang="en-IN" dirty="0"/>
              <a:t>Client</a:t>
            </a:r>
          </a:p>
          <a:p>
            <a:pPr algn="ctr"/>
            <a:r>
              <a:rPr lang="en-IN" dirty="0"/>
              <a:t>Initiating</a:t>
            </a:r>
          </a:p>
          <a:p>
            <a:pPr algn="ctr"/>
            <a:r>
              <a:rPr lang="en-IN" dirty="0"/>
              <a:t>fake</a:t>
            </a:r>
          </a:p>
          <a:p>
            <a:pPr algn="ctr"/>
            <a:r>
              <a:rPr lang="en-IN" dirty="0"/>
              <a:t>transaction</a:t>
            </a:r>
          </a:p>
        </p:txBody>
      </p:sp>
      <p:pic>
        <p:nvPicPr>
          <p:cNvPr id="85" name="Picture 2" descr="Macbook Laptop Vector Clip Art | Clip art, Isometric, Macbook laptop">
            <a:extLst>
              <a:ext uri="{FF2B5EF4-FFF2-40B4-BE49-F238E27FC236}">
                <a16:creationId xmlns:a16="http://schemas.microsoft.com/office/drawing/2014/main" id="{1081F174-F3BB-5839-AB15-5F84A55B143D}"/>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2322692" y="72740"/>
            <a:ext cx="818019" cy="853274"/>
          </a:xfrm>
          <a:prstGeom prst="rect">
            <a:avLst/>
          </a:prstGeom>
          <a:noFill/>
          <a:extLst>
            <a:ext uri="{909E8E84-426E-40DD-AFC4-6F175D3DCCD1}">
              <a14:hiddenFill xmlns:a14="http://schemas.microsoft.com/office/drawing/2010/main">
                <a:solidFill>
                  <a:srgbClr val="FFFFFF"/>
                </a:solidFill>
              </a14:hiddenFill>
            </a:ext>
          </a:extLst>
        </p:spPr>
      </p:pic>
      <p:sp>
        <p:nvSpPr>
          <p:cNvPr id="87" name="Cube 86">
            <a:extLst>
              <a:ext uri="{FF2B5EF4-FFF2-40B4-BE49-F238E27FC236}">
                <a16:creationId xmlns:a16="http://schemas.microsoft.com/office/drawing/2014/main" id="{D455759B-2AF8-93A7-A457-BA1D478C28BD}"/>
              </a:ext>
            </a:extLst>
          </p:cNvPr>
          <p:cNvSpPr/>
          <p:nvPr/>
        </p:nvSpPr>
        <p:spPr>
          <a:xfrm>
            <a:off x="1928046" y="5249951"/>
            <a:ext cx="696141" cy="660929"/>
          </a:xfrm>
          <a:prstGeom prst="cub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C00000"/>
              </a:solidFill>
            </a:endParaRPr>
          </a:p>
        </p:txBody>
      </p:sp>
      <p:sp>
        <p:nvSpPr>
          <p:cNvPr id="88" name="Cube 87">
            <a:extLst>
              <a:ext uri="{FF2B5EF4-FFF2-40B4-BE49-F238E27FC236}">
                <a16:creationId xmlns:a16="http://schemas.microsoft.com/office/drawing/2014/main" id="{C448142F-E382-E2A9-F9FD-6479B51D71B9}"/>
              </a:ext>
            </a:extLst>
          </p:cNvPr>
          <p:cNvSpPr/>
          <p:nvPr/>
        </p:nvSpPr>
        <p:spPr>
          <a:xfrm>
            <a:off x="4870317" y="4266570"/>
            <a:ext cx="696141" cy="660929"/>
          </a:xfrm>
          <a:prstGeom prst="cub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C00000"/>
              </a:solidFill>
            </a:endParaRPr>
          </a:p>
        </p:txBody>
      </p:sp>
      <p:sp>
        <p:nvSpPr>
          <p:cNvPr id="89" name="Cube 88">
            <a:extLst>
              <a:ext uri="{FF2B5EF4-FFF2-40B4-BE49-F238E27FC236}">
                <a16:creationId xmlns:a16="http://schemas.microsoft.com/office/drawing/2014/main" id="{A49C650B-844A-3A1F-0DCF-449C27E099A1}"/>
              </a:ext>
            </a:extLst>
          </p:cNvPr>
          <p:cNvSpPr/>
          <p:nvPr/>
        </p:nvSpPr>
        <p:spPr>
          <a:xfrm>
            <a:off x="3352419" y="5255734"/>
            <a:ext cx="696141" cy="660929"/>
          </a:xfrm>
          <a:prstGeom prst="cub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C00000"/>
              </a:solidFill>
            </a:endParaRPr>
          </a:p>
        </p:txBody>
      </p:sp>
      <p:sp>
        <p:nvSpPr>
          <p:cNvPr id="90" name="Cube 89">
            <a:extLst>
              <a:ext uri="{FF2B5EF4-FFF2-40B4-BE49-F238E27FC236}">
                <a16:creationId xmlns:a16="http://schemas.microsoft.com/office/drawing/2014/main" id="{68EC38E4-CFF1-0F8D-C8E3-9EE5D52861D7}"/>
              </a:ext>
            </a:extLst>
          </p:cNvPr>
          <p:cNvSpPr/>
          <p:nvPr/>
        </p:nvSpPr>
        <p:spPr>
          <a:xfrm>
            <a:off x="7273483" y="4246684"/>
            <a:ext cx="696141" cy="660929"/>
          </a:xfrm>
          <a:prstGeom prst="cub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C00000"/>
              </a:solidFill>
            </a:endParaRPr>
          </a:p>
        </p:txBody>
      </p:sp>
      <p:sp>
        <p:nvSpPr>
          <p:cNvPr id="91" name="Cube 90">
            <a:extLst>
              <a:ext uri="{FF2B5EF4-FFF2-40B4-BE49-F238E27FC236}">
                <a16:creationId xmlns:a16="http://schemas.microsoft.com/office/drawing/2014/main" id="{A3FE05CC-8CC3-EBE3-5E80-88A0136F22D5}"/>
              </a:ext>
            </a:extLst>
          </p:cNvPr>
          <p:cNvSpPr/>
          <p:nvPr/>
        </p:nvSpPr>
        <p:spPr>
          <a:xfrm>
            <a:off x="6051016" y="4275560"/>
            <a:ext cx="696141" cy="660929"/>
          </a:xfrm>
          <a:prstGeom prst="cub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C00000"/>
              </a:solidFill>
            </a:endParaRPr>
          </a:p>
        </p:txBody>
      </p:sp>
      <p:sp>
        <p:nvSpPr>
          <p:cNvPr id="92" name="Cube 91">
            <a:extLst>
              <a:ext uri="{FF2B5EF4-FFF2-40B4-BE49-F238E27FC236}">
                <a16:creationId xmlns:a16="http://schemas.microsoft.com/office/drawing/2014/main" id="{468C454C-C5BF-48EE-E2B1-DF312C1BB5C6}"/>
              </a:ext>
            </a:extLst>
          </p:cNvPr>
          <p:cNvSpPr/>
          <p:nvPr/>
        </p:nvSpPr>
        <p:spPr>
          <a:xfrm>
            <a:off x="4827046" y="5910880"/>
            <a:ext cx="696141" cy="660929"/>
          </a:xfrm>
          <a:prstGeom prst="cub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C00000"/>
              </a:solidFill>
            </a:endParaRPr>
          </a:p>
        </p:txBody>
      </p:sp>
      <p:cxnSp>
        <p:nvCxnSpPr>
          <p:cNvPr id="97" name="Straight Arrow Connector 96">
            <a:extLst>
              <a:ext uri="{FF2B5EF4-FFF2-40B4-BE49-F238E27FC236}">
                <a16:creationId xmlns:a16="http://schemas.microsoft.com/office/drawing/2014/main" id="{33C809BF-0C4D-323C-BE44-016B917B5CC8}"/>
              </a:ext>
            </a:extLst>
          </p:cNvPr>
          <p:cNvCxnSpPr/>
          <p:nvPr/>
        </p:nvCxnSpPr>
        <p:spPr>
          <a:xfrm>
            <a:off x="2699181" y="5586198"/>
            <a:ext cx="568171" cy="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Connector: Elbow 104">
            <a:extLst>
              <a:ext uri="{FF2B5EF4-FFF2-40B4-BE49-F238E27FC236}">
                <a16:creationId xmlns:a16="http://schemas.microsoft.com/office/drawing/2014/main" id="{D0CAE550-396A-8635-BFF9-06101AB307DF}"/>
              </a:ext>
            </a:extLst>
          </p:cNvPr>
          <p:cNvCxnSpPr>
            <a:cxnSpLocks/>
          </p:cNvCxnSpPr>
          <p:nvPr/>
        </p:nvCxnSpPr>
        <p:spPr>
          <a:xfrm flipV="1">
            <a:off x="4153519" y="4848889"/>
            <a:ext cx="716797" cy="677047"/>
          </a:xfrm>
          <a:prstGeom prst="bentConnector3">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Connector: Elbow 106">
            <a:extLst>
              <a:ext uri="{FF2B5EF4-FFF2-40B4-BE49-F238E27FC236}">
                <a16:creationId xmlns:a16="http://schemas.microsoft.com/office/drawing/2014/main" id="{CFD752E0-5F7F-DE2F-9EDF-11F30E173F84}"/>
              </a:ext>
            </a:extLst>
          </p:cNvPr>
          <p:cNvCxnSpPr>
            <a:cxnSpLocks/>
          </p:cNvCxnSpPr>
          <p:nvPr/>
        </p:nvCxnSpPr>
        <p:spPr>
          <a:xfrm>
            <a:off x="4175153" y="5525936"/>
            <a:ext cx="673527" cy="644858"/>
          </a:xfrm>
          <a:prstGeom prst="bentConnector3">
            <a:avLst>
              <a:gd name="adj1" fmla="val 5000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a:extLst>
              <a:ext uri="{FF2B5EF4-FFF2-40B4-BE49-F238E27FC236}">
                <a16:creationId xmlns:a16="http://schemas.microsoft.com/office/drawing/2014/main" id="{5126F25F-D4A2-BA36-E960-BD374E8D3948}"/>
              </a:ext>
            </a:extLst>
          </p:cNvPr>
          <p:cNvCxnSpPr>
            <a:cxnSpLocks/>
          </p:cNvCxnSpPr>
          <p:nvPr/>
        </p:nvCxnSpPr>
        <p:spPr>
          <a:xfrm>
            <a:off x="5644774" y="4640971"/>
            <a:ext cx="406242" cy="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Straight Arrow Connector 112">
            <a:extLst>
              <a:ext uri="{FF2B5EF4-FFF2-40B4-BE49-F238E27FC236}">
                <a16:creationId xmlns:a16="http://schemas.microsoft.com/office/drawing/2014/main" id="{6A83AEB3-3C40-3723-9175-0A99A601A8C2}"/>
              </a:ext>
            </a:extLst>
          </p:cNvPr>
          <p:cNvCxnSpPr>
            <a:cxnSpLocks/>
          </p:cNvCxnSpPr>
          <p:nvPr/>
        </p:nvCxnSpPr>
        <p:spPr>
          <a:xfrm>
            <a:off x="6825473" y="4640971"/>
            <a:ext cx="366510" cy="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17" name="TextBox 116">
            <a:extLst>
              <a:ext uri="{FF2B5EF4-FFF2-40B4-BE49-F238E27FC236}">
                <a16:creationId xmlns:a16="http://schemas.microsoft.com/office/drawing/2014/main" id="{4BF88CB0-75F6-2A15-7FC9-A9E779E7A2F9}"/>
              </a:ext>
            </a:extLst>
          </p:cNvPr>
          <p:cNvSpPr txBox="1"/>
          <p:nvPr/>
        </p:nvSpPr>
        <p:spPr>
          <a:xfrm>
            <a:off x="8065818" y="5041015"/>
            <a:ext cx="3551707" cy="1200329"/>
          </a:xfrm>
          <a:prstGeom prst="rect">
            <a:avLst/>
          </a:prstGeom>
          <a:noFill/>
        </p:spPr>
        <p:txBody>
          <a:bodyPr wrap="square" rtlCol="0">
            <a:spAutoFit/>
          </a:bodyPr>
          <a:lstStyle/>
          <a:p>
            <a:pPr algn="ctr"/>
            <a:r>
              <a:rPr lang="en-IN" dirty="0">
                <a:latin typeface="Calibri" panose="020F0502020204030204" pitchFamily="34" charset="0"/>
                <a:ea typeface="Calibri" panose="020F0502020204030204" pitchFamily="34" charset="0"/>
                <a:cs typeface="Calibri" panose="020F0502020204030204" pitchFamily="34" charset="0"/>
              </a:rPr>
              <a:t>W</a:t>
            </a:r>
            <a:r>
              <a:rPr lang="en-IN" sz="1800" dirty="0">
                <a:latin typeface="Calibri" panose="020F0502020204030204" pitchFamily="34" charset="0"/>
                <a:ea typeface="Calibri" panose="020F0502020204030204" pitchFamily="34" charset="0"/>
                <a:cs typeface="Calibri" panose="020F0502020204030204" pitchFamily="34" charset="0"/>
              </a:rPr>
              <a:t>hen the fake block and upcoming authentic block end up having same previous hash value, there will be BRANCHING</a:t>
            </a:r>
            <a:endParaRPr lang="en-IN" dirty="0"/>
          </a:p>
        </p:txBody>
      </p:sp>
      <p:sp>
        <p:nvSpPr>
          <p:cNvPr id="120" name="Oval 119">
            <a:extLst>
              <a:ext uri="{FF2B5EF4-FFF2-40B4-BE49-F238E27FC236}">
                <a16:creationId xmlns:a16="http://schemas.microsoft.com/office/drawing/2014/main" id="{6333631F-DFC1-94AB-B945-D3DEFA44694D}"/>
              </a:ext>
            </a:extLst>
          </p:cNvPr>
          <p:cNvSpPr/>
          <p:nvPr/>
        </p:nvSpPr>
        <p:spPr>
          <a:xfrm>
            <a:off x="6617380" y="599090"/>
            <a:ext cx="404262" cy="400110"/>
          </a:xfrm>
          <a:prstGeom prst="ellipse">
            <a:avLst/>
          </a:prstGeom>
          <a:noFill/>
          <a:ln w="38100">
            <a:solidFill>
              <a:schemeClr val="tx2">
                <a:lumMod val="9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21" name="TextBox 120">
            <a:extLst>
              <a:ext uri="{FF2B5EF4-FFF2-40B4-BE49-F238E27FC236}">
                <a16:creationId xmlns:a16="http://schemas.microsoft.com/office/drawing/2014/main" id="{BDCBC496-DB1B-2324-6094-81628C625FA2}"/>
              </a:ext>
            </a:extLst>
          </p:cNvPr>
          <p:cNvSpPr txBox="1"/>
          <p:nvPr/>
        </p:nvSpPr>
        <p:spPr>
          <a:xfrm>
            <a:off x="6667328" y="599090"/>
            <a:ext cx="481128" cy="400110"/>
          </a:xfrm>
          <a:prstGeom prst="rect">
            <a:avLst/>
          </a:prstGeom>
          <a:noFill/>
          <a:ln>
            <a:noFill/>
          </a:ln>
        </p:spPr>
        <p:txBody>
          <a:bodyPr wrap="square" rtlCol="0">
            <a:spAutoFit/>
          </a:bodyPr>
          <a:lstStyle/>
          <a:p>
            <a:r>
              <a:rPr lang="en-IN" sz="2000" b="1" dirty="0">
                <a:latin typeface="Calibri" panose="020F0502020204030204" pitchFamily="34" charset="0"/>
                <a:ea typeface="Calibri" panose="020F0502020204030204" pitchFamily="34" charset="0"/>
                <a:cs typeface="Calibri" panose="020F0502020204030204" pitchFamily="34" charset="0"/>
              </a:rPr>
              <a:t>2</a:t>
            </a:r>
          </a:p>
        </p:txBody>
      </p:sp>
      <p:sp>
        <p:nvSpPr>
          <p:cNvPr id="122" name="Oval 121">
            <a:extLst>
              <a:ext uri="{FF2B5EF4-FFF2-40B4-BE49-F238E27FC236}">
                <a16:creationId xmlns:a16="http://schemas.microsoft.com/office/drawing/2014/main" id="{277BE2F1-4A94-5816-F7C2-B2DD603E7B65}"/>
              </a:ext>
            </a:extLst>
          </p:cNvPr>
          <p:cNvSpPr/>
          <p:nvPr/>
        </p:nvSpPr>
        <p:spPr>
          <a:xfrm>
            <a:off x="1613832" y="4373806"/>
            <a:ext cx="404262" cy="400110"/>
          </a:xfrm>
          <a:prstGeom prst="ellipse">
            <a:avLst/>
          </a:prstGeom>
          <a:noFill/>
          <a:ln w="38100">
            <a:solidFill>
              <a:schemeClr val="tx2">
                <a:lumMod val="9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23" name="TextBox 122">
            <a:extLst>
              <a:ext uri="{FF2B5EF4-FFF2-40B4-BE49-F238E27FC236}">
                <a16:creationId xmlns:a16="http://schemas.microsoft.com/office/drawing/2014/main" id="{2C22DF1E-EBC2-71FF-EF34-20BBE517AAB8}"/>
              </a:ext>
            </a:extLst>
          </p:cNvPr>
          <p:cNvSpPr txBox="1"/>
          <p:nvPr/>
        </p:nvSpPr>
        <p:spPr>
          <a:xfrm>
            <a:off x="1663780" y="4373806"/>
            <a:ext cx="481128" cy="400110"/>
          </a:xfrm>
          <a:prstGeom prst="rect">
            <a:avLst/>
          </a:prstGeom>
          <a:noFill/>
          <a:ln>
            <a:noFill/>
          </a:ln>
        </p:spPr>
        <p:txBody>
          <a:bodyPr wrap="square" rtlCol="0">
            <a:spAutoFit/>
          </a:bodyPr>
          <a:lstStyle/>
          <a:p>
            <a:r>
              <a:rPr lang="en-IN" sz="2000" b="1" dirty="0">
                <a:latin typeface="Calibri" panose="020F0502020204030204" pitchFamily="34" charset="0"/>
                <a:ea typeface="Calibri" panose="020F0502020204030204" pitchFamily="34" charset="0"/>
                <a:cs typeface="Calibri" panose="020F0502020204030204" pitchFamily="34" charset="0"/>
              </a:rPr>
              <a:t>3</a:t>
            </a:r>
          </a:p>
        </p:txBody>
      </p:sp>
    </p:spTree>
    <p:extLst>
      <p:ext uri="{BB962C8B-B14F-4D97-AF65-F5344CB8AC3E}">
        <p14:creationId xmlns:p14="http://schemas.microsoft.com/office/powerpoint/2010/main" val="8004214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B5298C0-F22D-7E27-1AB8-13739DA600B3}"/>
              </a:ext>
            </a:extLst>
          </p:cNvPr>
          <p:cNvSpPr>
            <a:spLocks noGrp="1"/>
          </p:cNvSpPr>
          <p:nvPr>
            <p:ph type="sldNum" sz="quarter" idx="12"/>
          </p:nvPr>
        </p:nvSpPr>
        <p:spPr/>
        <p:txBody>
          <a:bodyPr/>
          <a:lstStyle/>
          <a:p>
            <a:fld id="{14C2FCC6-4A4F-4D74-8B10-0B34B018A1A0}" type="slidenum">
              <a:rPr lang="en-IN" smtClean="0"/>
              <a:t>12</a:t>
            </a:fld>
            <a:endParaRPr lang="en-IN"/>
          </a:p>
        </p:txBody>
      </p:sp>
      <p:sp>
        <p:nvSpPr>
          <p:cNvPr id="3" name="TextBox 2">
            <a:extLst>
              <a:ext uri="{FF2B5EF4-FFF2-40B4-BE49-F238E27FC236}">
                <a16:creationId xmlns:a16="http://schemas.microsoft.com/office/drawing/2014/main" id="{02E3FEA7-D72B-5A42-A83C-ED92E4A2C75B}"/>
              </a:ext>
            </a:extLst>
          </p:cNvPr>
          <p:cNvSpPr txBox="1"/>
          <p:nvPr/>
        </p:nvSpPr>
        <p:spPr>
          <a:xfrm>
            <a:off x="2981012" y="586362"/>
            <a:ext cx="6229975" cy="954107"/>
          </a:xfrm>
          <a:prstGeom prst="rect">
            <a:avLst/>
          </a:prstGeom>
          <a:noFill/>
        </p:spPr>
        <p:txBody>
          <a:bodyPr wrap="none" rtlCol="0">
            <a:spAutoFit/>
          </a:bodyPr>
          <a:lstStyle/>
          <a:p>
            <a:r>
              <a:rPr lang="en-IN" sz="2800" dirty="0">
                <a:latin typeface="Calibri" panose="020F0502020204030204" pitchFamily="34" charset="0"/>
                <a:ea typeface="Calibri" panose="020F0502020204030204" pitchFamily="34" charset="0"/>
                <a:cs typeface="Calibri" panose="020F0502020204030204" pitchFamily="34" charset="0"/>
              </a:rPr>
              <a:t>While all this goes on, the currency value </a:t>
            </a:r>
          </a:p>
          <a:p>
            <a:r>
              <a:rPr lang="en-IN" sz="2800" dirty="0">
                <a:latin typeface="Calibri" panose="020F0502020204030204" pitchFamily="34" charset="0"/>
                <a:ea typeface="Calibri" panose="020F0502020204030204" pitchFamily="34" charset="0"/>
                <a:cs typeface="Calibri" panose="020F0502020204030204" pitchFamily="34" charset="0"/>
              </a:rPr>
              <a:t> will keep getting updated by the server</a:t>
            </a:r>
          </a:p>
        </p:txBody>
      </p:sp>
      <p:pic>
        <p:nvPicPr>
          <p:cNvPr id="5" name="Picture 4" descr="A graph showing the rate of bitcoin&#10;&#10;Description automatically generated">
            <a:extLst>
              <a:ext uri="{FF2B5EF4-FFF2-40B4-BE49-F238E27FC236}">
                <a16:creationId xmlns:a16="http://schemas.microsoft.com/office/drawing/2014/main" id="{C606C323-04F8-63E6-89FC-5A2A6CA088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7928" y="1943437"/>
            <a:ext cx="5856144" cy="4494847"/>
          </a:xfrm>
          <a:prstGeom prst="rect">
            <a:avLst/>
          </a:prstGeom>
        </p:spPr>
      </p:pic>
    </p:spTree>
    <p:extLst>
      <p:ext uri="{BB962C8B-B14F-4D97-AF65-F5344CB8AC3E}">
        <p14:creationId xmlns:p14="http://schemas.microsoft.com/office/powerpoint/2010/main" val="657247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B2A189E-7FDE-B6AA-8A5F-1CF1D2D81167}"/>
              </a:ext>
            </a:extLst>
          </p:cNvPr>
          <p:cNvSpPr>
            <a:spLocks noGrp="1"/>
          </p:cNvSpPr>
          <p:nvPr>
            <p:ph type="title"/>
          </p:nvPr>
        </p:nvSpPr>
        <p:spPr>
          <a:xfrm>
            <a:off x="1622728" y="956217"/>
            <a:ext cx="9404723" cy="1400530"/>
          </a:xfrm>
        </p:spPr>
        <p:txBody>
          <a:bodyPr/>
          <a:lstStyle/>
          <a:p>
            <a:r>
              <a:rPr lang="en-US" dirty="0"/>
              <a:t>References</a:t>
            </a:r>
            <a:endParaRPr lang="en-IN" dirty="0"/>
          </a:p>
        </p:txBody>
      </p:sp>
      <p:sp>
        <p:nvSpPr>
          <p:cNvPr id="6" name="Content Placeholder 5">
            <a:extLst>
              <a:ext uri="{FF2B5EF4-FFF2-40B4-BE49-F238E27FC236}">
                <a16:creationId xmlns:a16="http://schemas.microsoft.com/office/drawing/2014/main" id="{B1132325-9E77-C8FA-5505-7D3BA3183CEB}"/>
              </a:ext>
            </a:extLst>
          </p:cNvPr>
          <p:cNvSpPr>
            <a:spLocks noGrp="1"/>
          </p:cNvSpPr>
          <p:nvPr>
            <p:ph idx="1"/>
          </p:nvPr>
        </p:nvSpPr>
        <p:spPr>
          <a:xfrm>
            <a:off x="1622728" y="2156999"/>
            <a:ext cx="8946541" cy="4195481"/>
          </a:xfrm>
        </p:spPr>
        <p:txBody>
          <a:bodyPr/>
          <a:lstStyle/>
          <a:p>
            <a:r>
              <a:rPr lang="en-IN" dirty="0"/>
              <a:t>Original Bitcoin Paper: </a:t>
            </a:r>
            <a:r>
              <a:rPr lang="en-IN" dirty="0">
                <a:hlinkClick r:id="rId2"/>
              </a:rPr>
              <a:t>https://bitcoin.org/bitcoin.pdf</a:t>
            </a:r>
            <a:endParaRPr lang="en-IN" dirty="0"/>
          </a:p>
          <a:p>
            <a:r>
              <a:rPr lang="en-US" dirty="0"/>
              <a:t>Future of Crypto: </a:t>
            </a:r>
            <a:r>
              <a:rPr lang="en-US" dirty="0">
                <a:hlinkClick r:id="rId3"/>
              </a:rPr>
              <a:t>https://www.youtube.com/watch?v=5-rCKo4CBgM</a:t>
            </a:r>
            <a:endParaRPr lang="en-IN" dirty="0"/>
          </a:p>
          <a:p>
            <a:r>
              <a:rPr lang="en-US" dirty="0"/>
              <a:t>Live Data Analysis: </a:t>
            </a:r>
            <a:r>
              <a:rPr lang="en-US" dirty="0">
                <a:hlinkClick r:id="rId4"/>
              </a:rPr>
              <a:t>https://youtu.be/Ercd-Ip5PfQ?si=j3tDxi7pheNUvMc7</a:t>
            </a:r>
            <a:endParaRPr lang="en-IN" dirty="0"/>
          </a:p>
          <a:p>
            <a:r>
              <a:rPr lang="en-US" dirty="0"/>
              <a:t>But how does bitcoin actually work?: </a:t>
            </a:r>
            <a:r>
              <a:rPr lang="en-US" dirty="0">
                <a:hlinkClick r:id="rId5"/>
              </a:rPr>
              <a:t>https://www.youtube.com/watch?v=bBC-nXj3Ng4</a:t>
            </a:r>
            <a:endParaRPr lang="en-US" dirty="0"/>
          </a:p>
          <a:p>
            <a:r>
              <a:rPr lang="en-US" dirty="0"/>
              <a:t>How does a blockchain work - Simply Explained: </a:t>
            </a:r>
            <a:r>
              <a:rPr lang="en-US" dirty="0">
                <a:hlinkClick r:id="rId6"/>
              </a:rPr>
              <a:t>https://www.youtube.com/watch?v=SSo_EIwHSd4&amp;t=114s</a:t>
            </a:r>
            <a:endParaRPr lang="en-US" dirty="0"/>
          </a:p>
          <a:p>
            <a:endParaRPr lang="en-US" dirty="0"/>
          </a:p>
          <a:p>
            <a:endParaRPr lang="en-IN" dirty="0"/>
          </a:p>
        </p:txBody>
      </p:sp>
      <p:sp>
        <p:nvSpPr>
          <p:cNvPr id="2" name="Slide Number Placeholder 1">
            <a:extLst>
              <a:ext uri="{FF2B5EF4-FFF2-40B4-BE49-F238E27FC236}">
                <a16:creationId xmlns:a16="http://schemas.microsoft.com/office/drawing/2014/main" id="{CB5298C0-F22D-7E27-1AB8-13739DA600B3}"/>
              </a:ext>
            </a:extLst>
          </p:cNvPr>
          <p:cNvSpPr>
            <a:spLocks noGrp="1"/>
          </p:cNvSpPr>
          <p:nvPr>
            <p:ph type="sldNum" sz="quarter" idx="12"/>
          </p:nvPr>
        </p:nvSpPr>
        <p:spPr/>
        <p:txBody>
          <a:bodyPr/>
          <a:lstStyle/>
          <a:p>
            <a:fld id="{14C2FCC6-4A4F-4D74-8B10-0B34B018A1A0}" type="slidenum">
              <a:rPr lang="en-IN" smtClean="0"/>
              <a:t>13</a:t>
            </a:fld>
            <a:endParaRPr lang="en-IN"/>
          </a:p>
        </p:txBody>
      </p:sp>
    </p:spTree>
    <p:extLst>
      <p:ext uri="{BB962C8B-B14F-4D97-AF65-F5344CB8AC3E}">
        <p14:creationId xmlns:p14="http://schemas.microsoft.com/office/powerpoint/2010/main" val="41870300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C8323D6-3D15-E8B2-CD8C-1E9456BF9A24}"/>
              </a:ext>
            </a:extLst>
          </p:cNvPr>
          <p:cNvSpPr>
            <a:spLocks noGrp="1"/>
          </p:cNvSpPr>
          <p:nvPr>
            <p:ph type="sldNum" sz="quarter" idx="12"/>
          </p:nvPr>
        </p:nvSpPr>
        <p:spPr/>
        <p:txBody>
          <a:bodyPr/>
          <a:lstStyle/>
          <a:p>
            <a:fld id="{14C2FCC6-4A4F-4D74-8B10-0B34B018A1A0}" type="slidenum">
              <a:rPr lang="en-IN" smtClean="0"/>
              <a:t>14</a:t>
            </a:fld>
            <a:endParaRPr lang="en-IN"/>
          </a:p>
        </p:txBody>
      </p:sp>
      <p:pic>
        <p:nvPicPr>
          <p:cNvPr id="4" name="Picture 3" descr="A blockchain network with glowing cubes&#10;&#10;Description automatically generated">
            <a:extLst>
              <a:ext uri="{FF2B5EF4-FFF2-40B4-BE49-F238E27FC236}">
                <a16:creationId xmlns:a16="http://schemas.microsoft.com/office/drawing/2014/main" id="{3A236087-5780-D25F-864A-005BEFC6B48B}"/>
              </a:ext>
            </a:extLst>
          </p:cNvPr>
          <p:cNvPicPr>
            <a:picLocks noChangeAspect="1"/>
          </p:cNvPicPr>
          <p:nvPr/>
        </p:nvPicPr>
        <p:blipFill rotWithShape="1">
          <a:blip r:embed="rId2">
            <a:alphaModFix amt="20000"/>
            <a:extLst>
              <a:ext uri="{BEBA8EAE-BF5A-486C-A8C5-ECC9F3942E4B}">
                <a14:imgProps xmlns:a14="http://schemas.microsoft.com/office/drawing/2010/main">
                  <a14:imgLayer r:embed="rId3">
                    <a14:imgEffect>
                      <a14:backgroundRemoval t="9984" b="89976" l="9950" r="89979">
                        <a14:foregroundMark x1="41382" y1="16289" x2="41382" y2="16289"/>
                        <a14:foregroundMark x1="41382" y1="16289" x2="41382" y2="16289"/>
                        <a14:foregroundMark x1="41618" y1="18513" x2="41618" y2="18513"/>
                        <a14:foregroundMark x1="41618" y1="18513" x2="41618" y2="18513"/>
                        <a14:foregroundMark x1="41452" y1="18513" x2="42042" y2="14753"/>
                        <a14:foregroundMark x1="39991" y1="19644" x2="41052" y2="18108"/>
                        <a14:foregroundMark x1="12308" y1="43937" x2="12308" y2="43937"/>
                        <a14:foregroundMark x1="12308" y1="43937" x2="12308" y2="43937"/>
                        <a14:foregroundMark x1="14360" y1="46888" x2="13204" y2="46322"/>
                        <a14:foregroundMark x1="9950" y1="46443" x2="9950" y2="46443"/>
                        <a14:foregroundMark x1="9950" y1="46443" x2="9950" y2="46443"/>
                        <a14:foregroundMark x1="41382" y1="78577" x2="41382" y2="78577"/>
                        <a14:foregroundMark x1="41382" y1="78577" x2="41382" y2="78577"/>
                        <a14:foregroundMark x1="40226" y1="77041" x2="40226" y2="77041"/>
                        <a14:foregroundMark x1="40226" y1="77041" x2="40226" y2="77041"/>
                        <a14:foregroundMark x1="40957" y1="74373" x2="40957" y2="74373"/>
                        <a14:foregroundMark x1="40957" y1="74373" x2="40957" y2="74373"/>
                        <a14:foregroundMark x1="20915" y1="65279" x2="20915" y2="65279"/>
                        <a14:foregroundMark x1="20915" y1="65279" x2="20915" y2="65279"/>
                        <a14:foregroundMark x1="60457" y1="65966" x2="60457" y2="65966"/>
                        <a14:foregroundMark x1="60457" y1="65966" x2="60457" y2="65966"/>
                        <a14:foregroundMark x1="59632" y1="64551" x2="59632" y2="64551"/>
                        <a14:foregroundMark x1="59632" y1="64551" x2="59632" y2="64551"/>
                        <a14:foregroundMark x1="59632" y1="62894" x2="58901" y2="65804"/>
                        <a14:foregroundMark x1="61849" y1="26516" x2="59868" y2="25384"/>
                        <a14:foregroundMark x1="68970" y1="48424" x2="69795" y2="45473"/>
                        <a14:foregroundMark x1="69701" y1="44341" x2="67578" y2="46039"/>
                        <a14:foregroundMark x1="69795" y1="42118" x2="67484" y2="43775"/>
                        <a14:foregroundMark x1="69135" y1="41552" x2="69135" y2="41552"/>
                        <a14:foregroundMark x1="69465" y1="40703" x2="69465" y2="40703"/>
                        <a14:foregroundMark x1="69630" y1="40542" x2="69630" y2="40542"/>
                        <a14:foregroundMark x1="66682" y1="44503" x2="66682" y2="44503"/>
                        <a14:foregroundMark x1="19925" y1="23282" x2="19925" y2="23282"/>
                        <a14:foregroundMark x1="19925" y1="23282" x2="19925" y2="23282"/>
                        <a14:foregroundMark x1="19594" y1="24293" x2="19689" y2="26395"/>
                        <a14:backgroundMark x1="46381" y1="21342" x2="49705" y2="28254"/>
                        <a14:backgroundMark x1="49705" y1="28254" x2="54185" y2="25829"/>
                        <a14:backgroundMark x1="54185" y1="25829" x2="54398" y2="24859"/>
                        <a14:backgroundMark x1="50059" y1="39733" x2="50059" y2="39733"/>
                        <a14:backgroundMark x1="50059" y1="39733" x2="50059" y2="39733"/>
                        <a14:backgroundMark x1="44989" y1="21059" x2="46121" y2="24576"/>
                        <a14:backgroundMark x1="66753" y1="31730" x2="53384" y2="41552"/>
                        <a14:backgroundMark x1="53384" y1="41552" x2="63263" y2="42401"/>
                        <a14:backgroundMark x1="63263" y1="42401" x2="67295" y2="37955"/>
                        <a14:backgroundMark x1="67295" y1="37955" x2="68404" y2="35247"/>
                        <a14:backgroundMark x1="50130" y1="41552" x2="50648" y2="52829"/>
                        <a14:backgroundMark x1="50648" y1="52829" x2="47135" y2="58286"/>
                        <a14:backgroundMark x1="47135" y1="58286" x2="38929" y2="63541"/>
                        <a14:backgroundMark x1="38929" y1="63541" x2="30087" y2="55133"/>
                        <a14:backgroundMark x1="28130" y1="49261" x2="26126" y2="43250"/>
                        <a14:backgroundMark x1="30087" y1="55133" x2="28674" y2="50893"/>
                        <a14:backgroundMark x1="26126" y1="43250" x2="25843" y2="31447"/>
                        <a14:backgroundMark x1="25843" y1="31447" x2="26810" y2="29062"/>
                        <a14:backgroundMark x1="29828" y1="36904" x2="29828" y2="36904"/>
                        <a14:backgroundMark x1="29828" y1="36904" x2="28696" y2="33104"/>
                        <a14:backgroundMark x1="31384" y1="40137" x2="31384" y2="40137"/>
                        <a14:backgroundMark x1="24428" y1="30032" x2="23603" y2="35651"/>
                        <a14:backgroundMark x1="19029" y1="46605" x2="18887" y2="53800"/>
                        <a14:backgroundMark x1="18887" y1="53800" x2="23627" y2="53597"/>
                        <a14:backgroundMark x1="23627" y1="53597" x2="27776" y2="46322"/>
                        <a14:backgroundMark x1="19925" y1="50525" x2="26291" y2="49960"/>
                        <a14:backgroundMark x1="26291" y1="49960" x2="29993" y2="49960"/>
                        <a14:backgroundMark x1="31478" y1="50121" x2="27328" y2="50889"/>
                        <a14:backgroundMark x1="27328" y1="50889" x2="31384" y2="49555"/>
                        <a14:backgroundMark x1="31384" y1="49555" x2="30889" y2="50930"/>
                        <a14:backgroundMark x1="17543" y1="49677" x2="17967" y2="47575"/>
                        <a14:backgroundMark x1="25914" y1="30437" x2="27611" y2="37672"/>
                        <a14:backgroundMark x1="27611" y1="37672" x2="31054" y2="38036"/>
                        <a14:backgroundMark x1="26149" y1="31285" x2="28437" y2="38076"/>
                        <a14:backgroundMark x1="28437" y1="38076" x2="30983" y2="40299"/>
                        <a14:backgroundMark x1="22636" y1="32417" x2="30818" y2="40542"/>
                        <a14:backgroundMark x1="16977" y1="50930" x2="17873" y2="51778"/>
                        <a14:backgroundMark x1="33931" y1="44058" x2="34166" y2="42401"/>
                        <a14:backgroundMark x1="46946" y1="43088" x2="47442" y2="43775"/>
                        <a14:backgroundMark x1="18038" y1="51778" x2="18628" y2="48262"/>
                        <a14:backgroundMark x1="17237" y1="50525" x2="17237" y2="50525"/>
                        <a14:backgroundMark x1="16977" y1="51213" x2="18934" y2="50404"/>
                        <a14:backgroundMark x1="16576" y1="49960" x2="18934" y2="49555"/>
                        <a14:backgroundMark x1="31219" y1="41269" x2="31313" y2="41835"/>
                        <a14:backgroundMark x1="47017" y1="40542" x2="47017" y2="40542"/>
                        <a14:backgroundMark x1="47017" y1="40542" x2="47017" y2="40542"/>
                        <a14:backgroundMark x1="47017" y1="40542" x2="46451" y2="40542"/>
                        <a14:backgroundMark x1="31431" y1="41229" x2="31714" y2="40582"/>
                        <a14:backgroundMark x1="31148" y1="40946" x2="29073" y2="40380"/>
                      </a14:backgroundRemoval>
                    </a14:imgEffect>
                  </a14:imgLayer>
                </a14:imgProps>
              </a:ext>
              <a:ext uri="{28A0092B-C50C-407E-A947-70E740481C1C}">
                <a14:useLocalDpi xmlns:a14="http://schemas.microsoft.com/office/drawing/2010/main" val="0"/>
              </a:ext>
            </a:extLst>
          </a:blip>
          <a:srcRect l="3203" t="4983" r="20463" b="3368"/>
          <a:stretch/>
        </p:blipFill>
        <p:spPr>
          <a:xfrm>
            <a:off x="287154" y="-206960"/>
            <a:ext cx="11617692" cy="8136277"/>
          </a:xfrm>
          <a:prstGeom prst="rect">
            <a:avLst/>
          </a:prstGeom>
        </p:spPr>
      </p:pic>
      <p:sp>
        <p:nvSpPr>
          <p:cNvPr id="5" name="TextBox 4">
            <a:extLst>
              <a:ext uri="{FF2B5EF4-FFF2-40B4-BE49-F238E27FC236}">
                <a16:creationId xmlns:a16="http://schemas.microsoft.com/office/drawing/2014/main" id="{221113E2-4F7F-545B-1CA3-34BA8F47A280}"/>
              </a:ext>
            </a:extLst>
          </p:cNvPr>
          <p:cNvSpPr txBox="1"/>
          <p:nvPr/>
        </p:nvSpPr>
        <p:spPr>
          <a:xfrm>
            <a:off x="2842661" y="462013"/>
            <a:ext cx="3253339" cy="2185214"/>
          </a:xfrm>
          <a:prstGeom prst="rect">
            <a:avLst/>
          </a:prstGeom>
          <a:noFill/>
        </p:spPr>
        <p:txBody>
          <a:bodyPr wrap="square" rtlCol="0">
            <a:spAutoFit/>
          </a:bodyPr>
          <a:lstStyle/>
          <a:p>
            <a:r>
              <a:rPr lang="en-IN" sz="5400" b="1" dirty="0">
                <a:latin typeface="Calibri" panose="020F0502020204030204" pitchFamily="34" charset="0"/>
                <a:ea typeface="Calibri" panose="020F0502020204030204" pitchFamily="34" charset="0"/>
                <a:cs typeface="Calibri" panose="020F0502020204030204" pitchFamily="34" charset="0"/>
              </a:rPr>
              <a:t>PROJECT BY</a:t>
            </a:r>
          </a:p>
          <a:p>
            <a:r>
              <a:rPr lang="en-US" sz="2800" b="0" i="0" u="none" strike="noStrike" dirty="0">
                <a:effectLst/>
                <a:latin typeface="Calibri" panose="020F0502020204030204" pitchFamily="34" charset="0"/>
                <a:ea typeface="Calibri" panose="020F0502020204030204" pitchFamily="34" charset="0"/>
                <a:cs typeface="Calibri" panose="020F0502020204030204" pitchFamily="34" charset="0"/>
              </a:rPr>
              <a:t>     GROUP NO 10</a:t>
            </a:r>
            <a:r>
              <a:rPr lang="en-US" sz="2800" b="0" i="0" dirty="0">
                <a:effectLst/>
                <a:latin typeface="Calibri" panose="020F0502020204030204" pitchFamily="34" charset="0"/>
                <a:ea typeface="Calibri" panose="020F0502020204030204" pitchFamily="34" charset="0"/>
                <a:cs typeface="Calibri" panose="020F0502020204030204" pitchFamily="34" charset="0"/>
              </a:rPr>
              <a:t>​</a:t>
            </a:r>
          </a:p>
        </p:txBody>
      </p:sp>
      <p:sp>
        <p:nvSpPr>
          <p:cNvPr id="6" name="TextBox 5">
            <a:extLst>
              <a:ext uri="{FF2B5EF4-FFF2-40B4-BE49-F238E27FC236}">
                <a16:creationId xmlns:a16="http://schemas.microsoft.com/office/drawing/2014/main" id="{CD767AF4-2674-F01E-EE1B-3FFD57143B44}"/>
              </a:ext>
            </a:extLst>
          </p:cNvPr>
          <p:cNvSpPr txBox="1"/>
          <p:nvPr/>
        </p:nvSpPr>
        <p:spPr>
          <a:xfrm>
            <a:off x="6968690" y="2647227"/>
            <a:ext cx="2957028" cy="2677656"/>
          </a:xfrm>
          <a:prstGeom prst="rect">
            <a:avLst/>
          </a:prstGeom>
          <a:noFill/>
        </p:spPr>
        <p:txBody>
          <a:bodyPr wrap="none" rtlCol="0">
            <a:spAutoFit/>
          </a:bodyPr>
          <a:lstStyle/>
          <a:p>
            <a:pPr algn="l" rtl="0" fontAlgn="base"/>
            <a:r>
              <a:rPr lang="en-US" sz="2800" b="0" i="0" u="none" strike="noStrike" dirty="0">
                <a:effectLst/>
                <a:latin typeface="Calibri" panose="020F0502020204030204" pitchFamily="34" charset="0"/>
                <a:ea typeface="Calibri" panose="020F0502020204030204" pitchFamily="34" charset="0"/>
                <a:cs typeface="Calibri" panose="020F0502020204030204" pitchFamily="34" charset="0"/>
              </a:rPr>
              <a:t>SAMPATH</a:t>
            </a:r>
            <a:r>
              <a:rPr lang="en-US" sz="2800" b="0" i="0" dirty="0">
                <a:effectLst/>
                <a:latin typeface="Calibri" panose="020F0502020204030204" pitchFamily="34" charset="0"/>
                <a:ea typeface="Calibri" panose="020F0502020204030204" pitchFamily="34" charset="0"/>
                <a:cs typeface="Calibri" panose="020F0502020204030204" pitchFamily="34" charset="0"/>
              </a:rPr>
              <a:t>​</a:t>
            </a:r>
          </a:p>
          <a:p>
            <a:pPr algn="l" rtl="0" fontAlgn="base"/>
            <a:r>
              <a:rPr lang="en-US" sz="2800" b="0" i="0" u="none" strike="noStrike" dirty="0">
                <a:effectLst/>
                <a:latin typeface="Calibri" panose="020F0502020204030204" pitchFamily="34" charset="0"/>
                <a:ea typeface="Calibri" panose="020F0502020204030204" pitchFamily="34" charset="0"/>
                <a:cs typeface="Calibri" panose="020F0502020204030204" pitchFamily="34" charset="0"/>
              </a:rPr>
              <a:t>VIVEK</a:t>
            </a:r>
            <a:r>
              <a:rPr lang="en-US" sz="2800" b="0" i="0" dirty="0">
                <a:effectLst/>
                <a:latin typeface="Calibri" panose="020F0502020204030204" pitchFamily="34" charset="0"/>
                <a:ea typeface="Calibri" panose="020F0502020204030204" pitchFamily="34" charset="0"/>
                <a:cs typeface="Calibri" panose="020F0502020204030204" pitchFamily="34" charset="0"/>
              </a:rPr>
              <a:t>​</a:t>
            </a:r>
          </a:p>
          <a:p>
            <a:pPr algn="l" rtl="0" fontAlgn="base"/>
            <a:r>
              <a:rPr lang="en-US" sz="2800" b="0" i="0" u="none" strike="noStrike" dirty="0">
                <a:effectLst/>
                <a:latin typeface="Calibri" panose="020F0502020204030204" pitchFamily="34" charset="0"/>
                <a:ea typeface="Calibri" panose="020F0502020204030204" pitchFamily="34" charset="0"/>
                <a:cs typeface="Calibri" panose="020F0502020204030204" pitchFamily="34" charset="0"/>
              </a:rPr>
              <a:t>SRIRAM</a:t>
            </a:r>
            <a:r>
              <a:rPr lang="en-US" sz="2800" b="0" i="0" dirty="0">
                <a:effectLst/>
                <a:latin typeface="Calibri" panose="020F0502020204030204" pitchFamily="34" charset="0"/>
                <a:ea typeface="Calibri" panose="020F0502020204030204" pitchFamily="34" charset="0"/>
                <a:cs typeface="Calibri" panose="020F0502020204030204" pitchFamily="34" charset="0"/>
              </a:rPr>
              <a:t>​</a:t>
            </a:r>
          </a:p>
          <a:p>
            <a:pPr algn="l" rtl="0" fontAlgn="base"/>
            <a:r>
              <a:rPr lang="en-US" sz="2800" b="0" i="0" u="none" strike="noStrike" dirty="0">
                <a:effectLst/>
                <a:latin typeface="Calibri" panose="020F0502020204030204" pitchFamily="34" charset="0"/>
                <a:ea typeface="Calibri" panose="020F0502020204030204" pitchFamily="34" charset="0"/>
                <a:cs typeface="Calibri" panose="020F0502020204030204" pitchFamily="34" charset="0"/>
              </a:rPr>
              <a:t>SNEHA</a:t>
            </a:r>
            <a:r>
              <a:rPr lang="en-US" sz="2800" b="0" i="0" dirty="0">
                <a:effectLst/>
                <a:latin typeface="Calibri" panose="020F0502020204030204" pitchFamily="34" charset="0"/>
                <a:ea typeface="Calibri" panose="020F0502020204030204" pitchFamily="34" charset="0"/>
                <a:cs typeface="Calibri" panose="020F0502020204030204" pitchFamily="34" charset="0"/>
              </a:rPr>
              <a:t>​</a:t>
            </a:r>
          </a:p>
          <a:p>
            <a:pPr algn="l" rtl="0" fontAlgn="base"/>
            <a:r>
              <a:rPr lang="en-US" sz="2800" b="0" i="0" u="none" strike="noStrike" dirty="0">
                <a:effectLst/>
                <a:latin typeface="Calibri" panose="020F0502020204030204" pitchFamily="34" charset="0"/>
                <a:ea typeface="Calibri" panose="020F0502020204030204" pitchFamily="34" charset="0"/>
                <a:cs typeface="Calibri" panose="020F0502020204030204" pitchFamily="34" charset="0"/>
              </a:rPr>
              <a:t>AKRITI</a:t>
            </a:r>
            <a:r>
              <a:rPr lang="en-US" sz="2800" b="0" i="0" dirty="0">
                <a:effectLst/>
                <a:latin typeface="Calibri" panose="020F0502020204030204" pitchFamily="34" charset="0"/>
                <a:ea typeface="Calibri" panose="020F0502020204030204" pitchFamily="34" charset="0"/>
                <a:cs typeface="Calibri" panose="020F0502020204030204" pitchFamily="34" charset="0"/>
              </a:rPr>
              <a:t>​</a:t>
            </a:r>
          </a:p>
          <a:p>
            <a:pPr algn="l" rtl="0" fontAlgn="base"/>
            <a:r>
              <a:rPr lang="en-US" sz="2800" b="0" i="0" u="none" strike="noStrike" dirty="0">
                <a:effectLst/>
                <a:latin typeface="Calibri" panose="020F0502020204030204" pitchFamily="34" charset="0"/>
                <a:ea typeface="Calibri" panose="020F0502020204030204" pitchFamily="34" charset="0"/>
                <a:cs typeface="Calibri" panose="020F0502020204030204" pitchFamily="34" charset="0"/>
              </a:rPr>
              <a:t>TANUSHREE SINGH</a:t>
            </a:r>
            <a:endParaRPr lang="en-US" sz="2800" b="0" i="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CF8DDFFA-3A46-8E8F-6E68-B0DB13A9172E}"/>
              </a:ext>
            </a:extLst>
          </p:cNvPr>
          <p:cNvSpPr txBox="1"/>
          <p:nvPr/>
        </p:nvSpPr>
        <p:spPr>
          <a:xfrm>
            <a:off x="2429877" y="3726173"/>
            <a:ext cx="2734979" cy="707886"/>
          </a:xfrm>
          <a:prstGeom prst="rect">
            <a:avLst/>
          </a:prstGeom>
          <a:noFill/>
        </p:spPr>
        <p:txBody>
          <a:bodyPr wrap="none" rtlCol="0">
            <a:spAutoFit/>
          </a:bodyPr>
          <a:lstStyle/>
          <a:p>
            <a:pPr algn="ctr"/>
            <a:r>
              <a:rPr lang="en-IN" sz="4000" b="1" dirty="0">
                <a:latin typeface="Calibri" panose="020F0502020204030204" pitchFamily="34" charset="0"/>
                <a:ea typeface="Calibri" panose="020F0502020204030204" pitchFamily="34" charset="0"/>
                <a:cs typeface="Calibri" panose="020F0502020204030204" pitchFamily="34" charset="0"/>
              </a:rPr>
              <a:t>THANK YOU</a:t>
            </a:r>
          </a:p>
        </p:txBody>
      </p:sp>
    </p:spTree>
    <p:extLst>
      <p:ext uri="{BB962C8B-B14F-4D97-AF65-F5344CB8AC3E}">
        <p14:creationId xmlns:p14="http://schemas.microsoft.com/office/powerpoint/2010/main" val="12040873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B135CC6-4648-7498-404E-CE2A7CBBDDE1}"/>
              </a:ext>
            </a:extLst>
          </p:cNvPr>
          <p:cNvSpPr>
            <a:spLocks noGrp="1"/>
          </p:cNvSpPr>
          <p:nvPr>
            <p:ph type="sldNum" sz="quarter" idx="12"/>
          </p:nvPr>
        </p:nvSpPr>
        <p:spPr/>
        <p:txBody>
          <a:bodyPr/>
          <a:lstStyle/>
          <a:p>
            <a:fld id="{14C2FCC6-4A4F-4D74-8B10-0B34B018A1A0}" type="slidenum">
              <a:rPr lang="en-IN" smtClean="0"/>
              <a:t>2</a:t>
            </a:fld>
            <a:endParaRPr lang="en-IN"/>
          </a:p>
        </p:txBody>
      </p:sp>
      <p:pic>
        <p:nvPicPr>
          <p:cNvPr id="7" name="Picture 6" descr="A blockchain network with glowing cubes&#10;&#10;Description automatically generated">
            <a:extLst>
              <a:ext uri="{FF2B5EF4-FFF2-40B4-BE49-F238E27FC236}">
                <a16:creationId xmlns:a16="http://schemas.microsoft.com/office/drawing/2014/main" id="{61AEC97E-F213-1601-FE50-D13D6E53FA77}"/>
              </a:ext>
            </a:extLst>
          </p:cNvPr>
          <p:cNvPicPr>
            <a:picLocks noChangeAspect="1"/>
          </p:cNvPicPr>
          <p:nvPr/>
        </p:nvPicPr>
        <p:blipFill rotWithShape="1">
          <a:blip r:embed="rId2">
            <a:alphaModFix amt="20000"/>
            <a:extLst>
              <a:ext uri="{BEBA8EAE-BF5A-486C-A8C5-ECC9F3942E4B}">
                <a14:imgProps xmlns:a14="http://schemas.microsoft.com/office/drawing/2010/main">
                  <a14:imgLayer r:embed="rId3">
                    <a14:imgEffect>
                      <a14:backgroundRemoval t="9984" b="89976" l="9950" r="89979">
                        <a14:foregroundMark x1="41382" y1="16289" x2="41382" y2="16289"/>
                        <a14:foregroundMark x1="41382" y1="16289" x2="41382" y2="16289"/>
                        <a14:foregroundMark x1="41618" y1="18513" x2="41618" y2="18513"/>
                        <a14:foregroundMark x1="41618" y1="18513" x2="41618" y2="18513"/>
                        <a14:foregroundMark x1="41452" y1="18513" x2="42042" y2="14753"/>
                        <a14:foregroundMark x1="39991" y1="19644" x2="41052" y2="18108"/>
                        <a14:foregroundMark x1="12308" y1="43937" x2="12308" y2="43937"/>
                        <a14:foregroundMark x1="12308" y1="43937" x2="12308" y2="43937"/>
                        <a14:foregroundMark x1="14360" y1="46888" x2="13204" y2="46322"/>
                        <a14:foregroundMark x1="9950" y1="46443" x2="9950" y2="46443"/>
                        <a14:foregroundMark x1="9950" y1="46443" x2="9950" y2="46443"/>
                        <a14:foregroundMark x1="41382" y1="78577" x2="41382" y2="78577"/>
                        <a14:foregroundMark x1="41382" y1="78577" x2="41382" y2="78577"/>
                        <a14:foregroundMark x1="40226" y1="77041" x2="40226" y2="77041"/>
                        <a14:foregroundMark x1="40226" y1="77041" x2="40226" y2="77041"/>
                        <a14:foregroundMark x1="40957" y1="74373" x2="40957" y2="74373"/>
                        <a14:foregroundMark x1="40957" y1="74373" x2="40957" y2="74373"/>
                        <a14:foregroundMark x1="20915" y1="65279" x2="20915" y2="65279"/>
                        <a14:foregroundMark x1="20915" y1="65279" x2="20915" y2="65279"/>
                        <a14:foregroundMark x1="60457" y1="65966" x2="60457" y2="65966"/>
                        <a14:foregroundMark x1="60457" y1="65966" x2="60457" y2="65966"/>
                        <a14:foregroundMark x1="59632" y1="64551" x2="59632" y2="64551"/>
                        <a14:foregroundMark x1="59632" y1="64551" x2="59632" y2="64551"/>
                        <a14:foregroundMark x1="59632" y1="62894" x2="58901" y2="65804"/>
                        <a14:foregroundMark x1="61849" y1="26516" x2="59868" y2="25384"/>
                        <a14:foregroundMark x1="68970" y1="48424" x2="69795" y2="45473"/>
                        <a14:foregroundMark x1="69701" y1="44341" x2="67578" y2="46039"/>
                        <a14:foregroundMark x1="69795" y1="42118" x2="67484" y2="43775"/>
                        <a14:foregroundMark x1="69135" y1="41552" x2="69135" y2="41552"/>
                        <a14:foregroundMark x1="69465" y1="40703" x2="69465" y2="40703"/>
                        <a14:foregroundMark x1="69630" y1="40542" x2="69630" y2="40542"/>
                        <a14:foregroundMark x1="66682" y1="44503" x2="66682" y2="44503"/>
                        <a14:foregroundMark x1="19925" y1="23282" x2="19925" y2="23282"/>
                        <a14:foregroundMark x1="19925" y1="23282" x2="19925" y2="23282"/>
                        <a14:foregroundMark x1="19594" y1="24293" x2="19689" y2="26395"/>
                        <a14:backgroundMark x1="46381" y1="21342" x2="49705" y2="28254"/>
                        <a14:backgroundMark x1="49705" y1="28254" x2="54185" y2="25829"/>
                        <a14:backgroundMark x1="54185" y1="25829" x2="54398" y2="24859"/>
                        <a14:backgroundMark x1="50059" y1="39733" x2="50059" y2="39733"/>
                        <a14:backgroundMark x1="50059" y1="39733" x2="50059" y2="39733"/>
                        <a14:backgroundMark x1="44989" y1="21059" x2="46121" y2="24576"/>
                        <a14:backgroundMark x1="66753" y1="31730" x2="53384" y2="41552"/>
                        <a14:backgroundMark x1="53384" y1="41552" x2="63263" y2="42401"/>
                        <a14:backgroundMark x1="63263" y1="42401" x2="67295" y2="37955"/>
                        <a14:backgroundMark x1="67295" y1="37955" x2="68404" y2="35247"/>
                        <a14:backgroundMark x1="50130" y1="41552" x2="50648" y2="52829"/>
                        <a14:backgroundMark x1="50648" y1="52829" x2="47135" y2="58286"/>
                        <a14:backgroundMark x1="47135" y1="58286" x2="38929" y2="63541"/>
                        <a14:backgroundMark x1="38929" y1="63541" x2="30087" y2="55133"/>
                        <a14:backgroundMark x1="28130" y1="49261" x2="26126" y2="43250"/>
                        <a14:backgroundMark x1="30087" y1="55133" x2="28674" y2="50893"/>
                        <a14:backgroundMark x1="26126" y1="43250" x2="25843" y2="31447"/>
                        <a14:backgroundMark x1="25843" y1="31447" x2="26810" y2="29062"/>
                        <a14:backgroundMark x1="29828" y1="36904" x2="29828" y2="36904"/>
                        <a14:backgroundMark x1="29828" y1="36904" x2="28696" y2="33104"/>
                        <a14:backgroundMark x1="31384" y1="40137" x2="31384" y2="40137"/>
                        <a14:backgroundMark x1="24428" y1="30032" x2="23603" y2="35651"/>
                        <a14:backgroundMark x1="19029" y1="46605" x2="18887" y2="53800"/>
                        <a14:backgroundMark x1="18887" y1="53800" x2="23627" y2="53597"/>
                        <a14:backgroundMark x1="23627" y1="53597" x2="27776" y2="46322"/>
                        <a14:backgroundMark x1="19925" y1="50525" x2="26291" y2="49960"/>
                        <a14:backgroundMark x1="26291" y1="49960" x2="29993" y2="49960"/>
                        <a14:backgroundMark x1="31478" y1="50121" x2="27328" y2="50889"/>
                        <a14:backgroundMark x1="27328" y1="50889" x2="31384" y2="49555"/>
                        <a14:backgroundMark x1="31384" y1="49555" x2="30889" y2="50930"/>
                        <a14:backgroundMark x1="17543" y1="49677" x2="17967" y2="47575"/>
                        <a14:backgroundMark x1="25914" y1="30437" x2="27611" y2="37672"/>
                        <a14:backgroundMark x1="27611" y1="37672" x2="31054" y2="38036"/>
                        <a14:backgroundMark x1="26149" y1="31285" x2="28437" y2="38076"/>
                        <a14:backgroundMark x1="28437" y1="38076" x2="30983" y2="40299"/>
                        <a14:backgroundMark x1="22636" y1="32417" x2="30818" y2="40542"/>
                        <a14:backgroundMark x1="16977" y1="50930" x2="17873" y2="51778"/>
                        <a14:backgroundMark x1="33931" y1="44058" x2="34166" y2="42401"/>
                        <a14:backgroundMark x1="46946" y1="43088" x2="47442" y2="43775"/>
                        <a14:backgroundMark x1="18038" y1="51778" x2="18628" y2="48262"/>
                        <a14:backgroundMark x1="17237" y1="50525" x2="17237" y2="50525"/>
                        <a14:backgroundMark x1="16977" y1="51213" x2="18934" y2="50404"/>
                        <a14:backgroundMark x1="16576" y1="49960" x2="18934" y2="49555"/>
                        <a14:backgroundMark x1="31219" y1="41269" x2="31313" y2="41835"/>
                        <a14:backgroundMark x1="47017" y1="40542" x2="47017" y2="40542"/>
                        <a14:backgroundMark x1="47017" y1="40542" x2="47017" y2="40542"/>
                        <a14:backgroundMark x1="47017" y1="40542" x2="46451" y2="40542"/>
                        <a14:backgroundMark x1="31431" y1="41229" x2="31714" y2="40582"/>
                        <a14:backgroundMark x1="31148" y1="40946" x2="29073" y2="40380"/>
                      </a14:backgroundRemoval>
                    </a14:imgEffect>
                  </a14:imgLayer>
                </a14:imgProps>
              </a:ext>
              <a:ext uri="{28A0092B-C50C-407E-A947-70E740481C1C}">
                <a14:useLocalDpi xmlns:a14="http://schemas.microsoft.com/office/drawing/2010/main" val="0"/>
              </a:ext>
            </a:extLst>
          </a:blip>
          <a:srcRect l="3203" t="4983" r="20463" b="3368"/>
          <a:stretch/>
        </p:blipFill>
        <p:spPr>
          <a:xfrm>
            <a:off x="285855" y="-419934"/>
            <a:ext cx="11617692" cy="8136277"/>
          </a:xfrm>
          <a:prstGeom prst="rect">
            <a:avLst/>
          </a:prstGeom>
        </p:spPr>
      </p:pic>
      <p:sp>
        <p:nvSpPr>
          <p:cNvPr id="8" name="TextBox 7">
            <a:extLst>
              <a:ext uri="{FF2B5EF4-FFF2-40B4-BE49-F238E27FC236}">
                <a16:creationId xmlns:a16="http://schemas.microsoft.com/office/drawing/2014/main" id="{8AF62A8E-CE66-BAD2-097C-95C27BA5728C}"/>
              </a:ext>
            </a:extLst>
          </p:cNvPr>
          <p:cNvSpPr txBox="1"/>
          <p:nvPr/>
        </p:nvSpPr>
        <p:spPr>
          <a:xfrm>
            <a:off x="1973071" y="2590883"/>
            <a:ext cx="8878529" cy="2246769"/>
          </a:xfrm>
          <a:prstGeom prst="rect">
            <a:avLst/>
          </a:prstGeom>
          <a:noFill/>
        </p:spPr>
        <p:txBody>
          <a:bodyPr wrap="square" rtlCol="0">
            <a:spAutoFit/>
          </a:bodyPr>
          <a:lstStyle/>
          <a:p>
            <a:pPr algn="ctr"/>
            <a:r>
              <a:rPr lang="en-US" sz="2800" dirty="0">
                <a:latin typeface="Calibri" panose="020F0502020204030204" pitchFamily="34" charset="0"/>
                <a:ea typeface="Calibri" panose="020F0502020204030204" pitchFamily="34" charset="0"/>
                <a:cs typeface="Calibri" panose="020F0502020204030204" pitchFamily="34" charset="0"/>
              </a:rPr>
              <a:t>We're crafting a networking model using blockchain technology, drawing inspiration from the principles that power cryptocurrencies. Our project embraces the security and decentralization found in popular cryptocurrencies, bringing those benefits to our innovative network design.</a:t>
            </a:r>
            <a:endParaRPr lang="en-IN" sz="2800" dirty="0">
              <a:latin typeface="Calibri" panose="020F0502020204030204" pitchFamily="34" charset="0"/>
              <a:ea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07211F24-AB48-9D0C-964C-2E14A73F9771}"/>
              </a:ext>
            </a:extLst>
          </p:cNvPr>
          <p:cNvSpPr txBox="1"/>
          <p:nvPr/>
        </p:nvSpPr>
        <p:spPr>
          <a:xfrm>
            <a:off x="3241431" y="1251076"/>
            <a:ext cx="6341808" cy="707886"/>
          </a:xfrm>
          <a:prstGeom prst="rect">
            <a:avLst/>
          </a:prstGeom>
          <a:noFill/>
        </p:spPr>
        <p:txBody>
          <a:bodyPr wrap="square" rtlCol="0">
            <a:spAutoFit/>
          </a:bodyPr>
          <a:lstStyle/>
          <a:p>
            <a:r>
              <a:rPr lang="en-IN" sz="4000" dirty="0">
                <a:latin typeface="Arial Black" panose="020B0A04020102020204" pitchFamily="34" charset="0"/>
                <a:ea typeface="Calibri" panose="020F0502020204030204" pitchFamily="34" charset="0"/>
                <a:cs typeface="Aharoni" panose="020F0502020204030204" pitchFamily="2" charset="-79"/>
              </a:rPr>
              <a:t>What is the project?</a:t>
            </a:r>
          </a:p>
        </p:txBody>
      </p:sp>
    </p:spTree>
    <p:extLst>
      <p:ext uri="{BB962C8B-B14F-4D97-AF65-F5344CB8AC3E}">
        <p14:creationId xmlns:p14="http://schemas.microsoft.com/office/powerpoint/2010/main" val="19509812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5888277-DC9D-73CA-F063-B098C728DC97}"/>
              </a:ext>
            </a:extLst>
          </p:cNvPr>
          <p:cNvSpPr txBox="1"/>
          <p:nvPr/>
        </p:nvSpPr>
        <p:spPr>
          <a:xfrm>
            <a:off x="3569111" y="1170038"/>
            <a:ext cx="5653548" cy="707886"/>
          </a:xfrm>
          <a:prstGeom prst="rect">
            <a:avLst/>
          </a:prstGeom>
          <a:noFill/>
        </p:spPr>
        <p:txBody>
          <a:bodyPr wrap="square" rtlCol="0">
            <a:spAutoFit/>
          </a:bodyPr>
          <a:lstStyle/>
          <a:p>
            <a:r>
              <a:rPr lang="en-IN" sz="4000" dirty="0">
                <a:latin typeface="Arial Black" panose="020B0A04020102020204" pitchFamily="34" charset="0"/>
              </a:rPr>
              <a:t>MOTIVATION</a:t>
            </a:r>
          </a:p>
        </p:txBody>
      </p:sp>
      <p:sp>
        <p:nvSpPr>
          <p:cNvPr id="3" name="TextBox 2">
            <a:extLst>
              <a:ext uri="{FF2B5EF4-FFF2-40B4-BE49-F238E27FC236}">
                <a16:creationId xmlns:a16="http://schemas.microsoft.com/office/drawing/2014/main" id="{D90EE2D5-90B1-AB51-5FC2-14140D3753C7}"/>
              </a:ext>
            </a:extLst>
          </p:cNvPr>
          <p:cNvSpPr txBox="1"/>
          <p:nvPr/>
        </p:nvSpPr>
        <p:spPr>
          <a:xfrm>
            <a:off x="530943" y="2602890"/>
            <a:ext cx="11434916" cy="2677656"/>
          </a:xfrm>
          <a:prstGeom prst="rect">
            <a:avLst/>
          </a:prstGeom>
          <a:noFill/>
        </p:spPr>
        <p:txBody>
          <a:bodyPr wrap="square" rtlCol="0">
            <a:spAutoFit/>
          </a:bodyPr>
          <a:lstStyle/>
          <a:p>
            <a:pPr marL="342900" indent="-342900">
              <a:buAutoNum type="arabicPeriod"/>
            </a:pPr>
            <a:r>
              <a:rPr lang="en-US" sz="2400" dirty="0">
                <a:latin typeface="Calibri" panose="020F0502020204030204" pitchFamily="34" charset="0"/>
                <a:ea typeface="Calibri" panose="020F0502020204030204" pitchFamily="34" charset="0"/>
                <a:cs typeface="Calibri" panose="020F0502020204030204" pitchFamily="34" charset="0"/>
              </a:rPr>
              <a:t>Addresses critical issues in data security, transparency.</a:t>
            </a:r>
          </a:p>
          <a:p>
            <a:endParaRPr lang="en-US" sz="2400" dirty="0">
              <a:latin typeface="Calibri" panose="020F0502020204030204" pitchFamily="34" charset="0"/>
              <a:ea typeface="Calibri" panose="020F0502020204030204" pitchFamily="34" charset="0"/>
              <a:cs typeface="Calibri" panose="020F0502020204030204" pitchFamily="34" charset="0"/>
            </a:endParaRPr>
          </a:p>
          <a:p>
            <a:r>
              <a:rPr lang="en-US" sz="2400" dirty="0">
                <a:latin typeface="Calibri" panose="020F0502020204030204" pitchFamily="34" charset="0"/>
                <a:ea typeface="Calibri" panose="020F0502020204030204" pitchFamily="34" charset="0"/>
                <a:cs typeface="Calibri" panose="020F0502020204030204" pitchFamily="34" charset="0"/>
              </a:rPr>
              <a:t>2. Aligns with emerging technological trends</a:t>
            </a:r>
          </a:p>
          <a:p>
            <a:endParaRPr lang="en-US" sz="2400" dirty="0">
              <a:latin typeface="Calibri" panose="020F0502020204030204" pitchFamily="34" charset="0"/>
              <a:ea typeface="Calibri" panose="020F0502020204030204" pitchFamily="34" charset="0"/>
              <a:cs typeface="Calibri" panose="020F0502020204030204" pitchFamily="34" charset="0"/>
            </a:endParaRPr>
          </a:p>
          <a:p>
            <a:pPr marL="342900" indent="-342900">
              <a:buAutoNum type="arabicPeriod" startAt="3"/>
            </a:pPr>
            <a:r>
              <a:rPr lang="en-US" sz="2400" dirty="0">
                <a:latin typeface="Calibri" panose="020F0502020204030204" pitchFamily="34" charset="0"/>
                <a:ea typeface="Calibri" panose="020F0502020204030204" pitchFamily="34" charset="0"/>
                <a:cs typeface="Calibri" panose="020F0502020204030204" pitchFamily="34" charset="0"/>
              </a:rPr>
              <a:t>Provides a platform for hands-on learning, innovation, and potential real-world impact.</a:t>
            </a:r>
          </a:p>
          <a:p>
            <a:endParaRPr lang="en-US" sz="2400" dirty="0">
              <a:latin typeface="Calibri" panose="020F0502020204030204" pitchFamily="34" charset="0"/>
              <a:ea typeface="Calibri" panose="020F0502020204030204" pitchFamily="34" charset="0"/>
              <a:cs typeface="Calibri" panose="020F0502020204030204" pitchFamily="34" charset="0"/>
            </a:endParaRPr>
          </a:p>
          <a:p>
            <a:r>
              <a:rPr lang="en-US" sz="2400" dirty="0">
                <a:latin typeface="Calibri" panose="020F0502020204030204" pitchFamily="34" charset="0"/>
                <a:ea typeface="Calibri" panose="020F0502020204030204" pitchFamily="34" charset="0"/>
                <a:cs typeface="Calibri" panose="020F0502020204030204" pitchFamily="34" charset="0"/>
              </a:rPr>
              <a:t>4. Inspired from the Satoshi Nakamoto’s Bitcoin paper .</a:t>
            </a:r>
            <a:endParaRPr lang="en-IN" sz="2400" dirty="0">
              <a:latin typeface="Calibri" panose="020F0502020204030204" pitchFamily="34" charset="0"/>
              <a:ea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A9BC7B20-DE7B-8D86-AB4B-6417794D6479}"/>
              </a:ext>
            </a:extLst>
          </p:cNvPr>
          <p:cNvSpPr>
            <a:spLocks noGrp="1"/>
          </p:cNvSpPr>
          <p:nvPr>
            <p:ph type="sldNum" sz="quarter" idx="12"/>
          </p:nvPr>
        </p:nvSpPr>
        <p:spPr/>
        <p:txBody>
          <a:bodyPr/>
          <a:lstStyle/>
          <a:p>
            <a:fld id="{14C2FCC6-4A4F-4D74-8B10-0B34B018A1A0}" type="slidenum">
              <a:rPr lang="en-IN" smtClean="0"/>
              <a:t>3</a:t>
            </a:fld>
            <a:endParaRPr lang="en-IN"/>
          </a:p>
        </p:txBody>
      </p:sp>
    </p:spTree>
    <p:extLst>
      <p:ext uri="{BB962C8B-B14F-4D97-AF65-F5344CB8AC3E}">
        <p14:creationId xmlns:p14="http://schemas.microsoft.com/office/powerpoint/2010/main" val="3569416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4C941F-3870-5A01-A7E8-B11B8DC2A5C7}"/>
              </a:ext>
            </a:extLst>
          </p:cNvPr>
          <p:cNvSpPr txBox="1"/>
          <p:nvPr/>
        </p:nvSpPr>
        <p:spPr>
          <a:xfrm>
            <a:off x="1917291" y="678426"/>
            <a:ext cx="4274055" cy="707886"/>
          </a:xfrm>
          <a:prstGeom prst="rect">
            <a:avLst/>
          </a:prstGeom>
          <a:noFill/>
        </p:spPr>
        <p:txBody>
          <a:bodyPr wrap="none" rtlCol="0">
            <a:spAutoFit/>
          </a:bodyPr>
          <a:lstStyle/>
          <a:p>
            <a:r>
              <a:rPr lang="en-IN" sz="4000" dirty="0">
                <a:latin typeface="Calibri Light" panose="020F0302020204030204" pitchFamily="34" charset="0"/>
                <a:ea typeface="Calibri Light" panose="020F0302020204030204" pitchFamily="34" charset="0"/>
                <a:cs typeface="Calibri Light" panose="020F0302020204030204" pitchFamily="34" charset="0"/>
              </a:rPr>
              <a:t>What is blockchain?</a:t>
            </a:r>
          </a:p>
        </p:txBody>
      </p:sp>
      <p:pic>
        <p:nvPicPr>
          <p:cNvPr id="3" name="Picture 2" descr="A yellow and purple cubes connected to a network&#10;&#10;Description automatically generated">
            <a:extLst>
              <a:ext uri="{FF2B5EF4-FFF2-40B4-BE49-F238E27FC236}">
                <a16:creationId xmlns:a16="http://schemas.microsoft.com/office/drawing/2014/main" id="{C4B9188C-24A6-4FDE-5769-4F2CB4556A6D}"/>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972" b="89988" l="9972" r="95034">
                        <a14:foregroundMark x1="90876" y1="43722" x2="90876" y2="43722"/>
                        <a14:foregroundMark x1="90876" y1="43722" x2="91441" y2="43440"/>
                        <a14:foregroundMark x1="93581" y1="45297" x2="93581" y2="45297"/>
                        <a14:foregroundMark x1="93581" y1="45297" x2="93581" y2="45297"/>
                        <a14:foregroundMark x1="95034" y1="45741" x2="91441" y2="43722"/>
                      </a14:backgroundRemoval>
                    </a14:imgEffect>
                  </a14:imgLayer>
                </a14:imgProps>
              </a:ext>
              <a:ext uri="{28A0092B-C50C-407E-A947-70E740481C1C}">
                <a14:useLocalDpi xmlns:a14="http://schemas.microsoft.com/office/drawing/2010/main" val="0"/>
              </a:ext>
            </a:extLst>
          </a:blip>
          <a:stretch>
            <a:fillRect/>
          </a:stretch>
        </p:blipFill>
        <p:spPr>
          <a:xfrm rot="16200000">
            <a:off x="6489290" y="-249561"/>
            <a:ext cx="7357122" cy="7357122"/>
          </a:xfrm>
          <a:prstGeom prst="rect">
            <a:avLst/>
          </a:prstGeom>
          <a:effectLst>
            <a:glow rad="139700">
              <a:schemeClr val="accent1">
                <a:satMod val="175000"/>
                <a:alpha val="40000"/>
              </a:schemeClr>
            </a:glow>
            <a:outerShdw blurRad="50800" dist="38100" dir="2700000" algn="tl" rotWithShape="0">
              <a:prstClr val="black">
                <a:alpha val="40000"/>
              </a:prstClr>
            </a:outerShdw>
          </a:effectLst>
        </p:spPr>
      </p:pic>
      <p:sp>
        <p:nvSpPr>
          <p:cNvPr id="4" name="TextBox 3">
            <a:extLst>
              <a:ext uri="{FF2B5EF4-FFF2-40B4-BE49-F238E27FC236}">
                <a16:creationId xmlns:a16="http://schemas.microsoft.com/office/drawing/2014/main" id="{4F967D99-53A2-821F-C6EA-367793F60FC9}"/>
              </a:ext>
            </a:extLst>
          </p:cNvPr>
          <p:cNvSpPr txBox="1"/>
          <p:nvPr/>
        </p:nvSpPr>
        <p:spPr>
          <a:xfrm>
            <a:off x="875072" y="2644878"/>
            <a:ext cx="7472516" cy="2554545"/>
          </a:xfrm>
          <a:prstGeom prst="rect">
            <a:avLst/>
          </a:prstGeom>
          <a:noFill/>
        </p:spPr>
        <p:txBody>
          <a:bodyPr wrap="square" rtlCol="0">
            <a:spAutoFit/>
          </a:bodyPr>
          <a:lstStyle/>
          <a:p>
            <a:r>
              <a:rPr lang="en-IN" sz="3200" kern="100" dirty="0">
                <a:effectLst/>
                <a:latin typeface="Calibri" panose="020F0502020204030204" pitchFamily="34" charset="0"/>
                <a:ea typeface="Calibri" panose="020F0502020204030204" pitchFamily="34" charset="0"/>
                <a:cs typeface="Mangal" panose="02040503050203030202" pitchFamily="18" charset="0"/>
              </a:rPr>
              <a:t>A blockchain is a distributed ledger with growing lists of records (blocks) that are securely linked together via cryptographic hashes. </a:t>
            </a:r>
          </a:p>
          <a:p>
            <a:endParaRPr lang="en-IN" sz="3200" dirty="0"/>
          </a:p>
        </p:txBody>
      </p:sp>
      <p:sp>
        <p:nvSpPr>
          <p:cNvPr id="5" name="Slide Number Placeholder 4">
            <a:extLst>
              <a:ext uri="{FF2B5EF4-FFF2-40B4-BE49-F238E27FC236}">
                <a16:creationId xmlns:a16="http://schemas.microsoft.com/office/drawing/2014/main" id="{487B9371-35AF-96A2-A04A-B3F9DBEF735F}"/>
              </a:ext>
            </a:extLst>
          </p:cNvPr>
          <p:cNvSpPr>
            <a:spLocks noGrp="1"/>
          </p:cNvSpPr>
          <p:nvPr>
            <p:ph type="sldNum" sz="quarter" idx="12"/>
          </p:nvPr>
        </p:nvSpPr>
        <p:spPr/>
        <p:txBody>
          <a:bodyPr/>
          <a:lstStyle/>
          <a:p>
            <a:fld id="{14C2FCC6-4A4F-4D74-8B10-0B34B018A1A0}" type="slidenum">
              <a:rPr lang="en-IN" smtClean="0"/>
              <a:t>4</a:t>
            </a:fld>
            <a:endParaRPr lang="en-IN"/>
          </a:p>
        </p:txBody>
      </p:sp>
    </p:spTree>
    <p:extLst>
      <p:ext uri="{BB962C8B-B14F-4D97-AF65-F5344CB8AC3E}">
        <p14:creationId xmlns:p14="http://schemas.microsoft.com/office/powerpoint/2010/main" val="28642711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D911A81-032E-9F7F-2D54-BC31EAB459B4}"/>
              </a:ext>
            </a:extLst>
          </p:cNvPr>
          <p:cNvSpPr>
            <a:spLocks noGrp="1"/>
          </p:cNvSpPr>
          <p:nvPr>
            <p:ph type="sldNum" sz="quarter" idx="12"/>
          </p:nvPr>
        </p:nvSpPr>
        <p:spPr/>
        <p:txBody>
          <a:bodyPr/>
          <a:lstStyle/>
          <a:p>
            <a:fld id="{14C2FCC6-4A4F-4D74-8B10-0B34B018A1A0}" type="slidenum">
              <a:rPr lang="en-IN" smtClean="0"/>
              <a:t>5</a:t>
            </a:fld>
            <a:endParaRPr lang="en-IN"/>
          </a:p>
        </p:txBody>
      </p:sp>
      <p:sp>
        <p:nvSpPr>
          <p:cNvPr id="3" name="TextBox 2">
            <a:extLst>
              <a:ext uri="{FF2B5EF4-FFF2-40B4-BE49-F238E27FC236}">
                <a16:creationId xmlns:a16="http://schemas.microsoft.com/office/drawing/2014/main" id="{43E0E270-42A3-288B-C19A-DD3D4664BBD8}"/>
              </a:ext>
            </a:extLst>
          </p:cNvPr>
          <p:cNvSpPr txBox="1"/>
          <p:nvPr/>
        </p:nvSpPr>
        <p:spPr>
          <a:xfrm>
            <a:off x="3110118" y="295729"/>
            <a:ext cx="5971763" cy="707886"/>
          </a:xfrm>
          <a:prstGeom prst="rect">
            <a:avLst/>
          </a:prstGeom>
          <a:noFill/>
        </p:spPr>
        <p:txBody>
          <a:bodyPr wrap="none" rtlCol="0">
            <a:spAutoFit/>
          </a:bodyPr>
          <a:lstStyle/>
          <a:p>
            <a:r>
              <a:rPr lang="en-IN" sz="4000" dirty="0">
                <a:latin typeface="Arial Black" panose="020B0A04020102020204" pitchFamily="34" charset="0"/>
                <a:ea typeface="Calibri" panose="020F0502020204030204" pitchFamily="34" charset="0"/>
                <a:cs typeface="Calibri" panose="020F0502020204030204" pitchFamily="34" charset="0"/>
              </a:rPr>
              <a:t>System Architecture</a:t>
            </a:r>
          </a:p>
        </p:txBody>
      </p:sp>
      <p:sp>
        <p:nvSpPr>
          <p:cNvPr id="12" name="TextBox 11">
            <a:extLst>
              <a:ext uri="{FF2B5EF4-FFF2-40B4-BE49-F238E27FC236}">
                <a16:creationId xmlns:a16="http://schemas.microsoft.com/office/drawing/2014/main" id="{C8AA5FA8-E4D6-DB36-A614-3179BC93C7E4}"/>
              </a:ext>
            </a:extLst>
          </p:cNvPr>
          <p:cNvSpPr txBox="1"/>
          <p:nvPr/>
        </p:nvSpPr>
        <p:spPr>
          <a:xfrm>
            <a:off x="3745805" y="1708384"/>
            <a:ext cx="4519112" cy="830997"/>
          </a:xfrm>
          <a:prstGeom prst="rect">
            <a:avLst/>
          </a:prstGeom>
          <a:solidFill>
            <a:schemeClr val="accent1"/>
          </a:solidFill>
        </p:spPr>
        <p:txBody>
          <a:bodyPr wrap="square" rtlCol="0">
            <a:spAutoFit/>
          </a:bodyPr>
          <a:lstStyle/>
          <a:p>
            <a:pPr algn="ctr"/>
            <a:r>
              <a:rPr lang="en-US" sz="2400" dirty="0">
                <a:latin typeface="Calibri" panose="020F0502020204030204" pitchFamily="34" charset="0"/>
                <a:ea typeface="Calibri" panose="020F0502020204030204" pitchFamily="34" charset="0"/>
                <a:cs typeface="Calibri" panose="020F0502020204030204" pitchFamily="34" charset="0"/>
              </a:rPr>
              <a:t>Node that does transaction is CLIENT.</a:t>
            </a:r>
          </a:p>
        </p:txBody>
      </p:sp>
      <p:sp>
        <p:nvSpPr>
          <p:cNvPr id="13" name="TextBox 12">
            <a:extLst>
              <a:ext uri="{FF2B5EF4-FFF2-40B4-BE49-F238E27FC236}">
                <a16:creationId xmlns:a16="http://schemas.microsoft.com/office/drawing/2014/main" id="{8FF08961-18A1-41A9-C48B-1591CED603AC}"/>
              </a:ext>
            </a:extLst>
          </p:cNvPr>
          <p:cNvSpPr txBox="1"/>
          <p:nvPr/>
        </p:nvSpPr>
        <p:spPr>
          <a:xfrm>
            <a:off x="3745804" y="3198350"/>
            <a:ext cx="4519111" cy="830997"/>
          </a:xfrm>
          <a:prstGeom prst="rect">
            <a:avLst/>
          </a:prstGeom>
          <a:solidFill>
            <a:schemeClr val="accent1"/>
          </a:solidFill>
        </p:spPr>
        <p:txBody>
          <a:bodyPr wrap="square" rtlCol="0">
            <a:spAutoFit/>
          </a:bodyPr>
          <a:lstStyle/>
          <a:p>
            <a:pPr algn="ctr"/>
            <a:r>
              <a:rPr lang="en-US" sz="2400" dirty="0">
                <a:latin typeface="Calibri" panose="020F0502020204030204" pitchFamily="34" charset="0"/>
                <a:ea typeface="Calibri" panose="020F0502020204030204" pitchFamily="34" charset="0"/>
                <a:cs typeface="Calibri" panose="020F0502020204030204" pitchFamily="34" charset="0"/>
              </a:rPr>
              <a:t>Node that does proof of Work and creates  block is MINER</a:t>
            </a:r>
            <a:endParaRPr lang="en-IN" sz="2400" dirty="0">
              <a:latin typeface="Calibri" panose="020F0502020204030204" pitchFamily="34" charset="0"/>
              <a:ea typeface="Calibri" panose="020F0502020204030204" pitchFamily="34" charset="0"/>
              <a:cs typeface="Calibri" panose="020F0502020204030204" pitchFamily="34" charset="0"/>
            </a:endParaRPr>
          </a:p>
        </p:txBody>
      </p:sp>
      <p:sp>
        <p:nvSpPr>
          <p:cNvPr id="16" name="TextBox 15">
            <a:extLst>
              <a:ext uri="{FF2B5EF4-FFF2-40B4-BE49-F238E27FC236}">
                <a16:creationId xmlns:a16="http://schemas.microsoft.com/office/drawing/2014/main" id="{EE20C8FC-1CE3-9949-2986-6AA9CC25083B}"/>
              </a:ext>
            </a:extLst>
          </p:cNvPr>
          <p:cNvSpPr txBox="1"/>
          <p:nvPr/>
        </p:nvSpPr>
        <p:spPr>
          <a:xfrm>
            <a:off x="3745804" y="4734116"/>
            <a:ext cx="4519111" cy="830997"/>
          </a:xfrm>
          <a:prstGeom prst="rect">
            <a:avLst/>
          </a:prstGeom>
          <a:solidFill>
            <a:schemeClr val="accent1"/>
          </a:solidFill>
        </p:spPr>
        <p:txBody>
          <a:bodyPr wrap="square" rtlCol="0">
            <a:spAutoFit/>
          </a:bodyPr>
          <a:lstStyle/>
          <a:p>
            <a:pPr algn="ctr"/>
            <a:r>
              <a:rPr lang="en-IN" sz="2400" dirty="0">
                <a:latin typeface="Calibri" panose="020F0502020204030204" pitchFamily="34" charset="0"/>
                <a:ea typeface="Calibri" panose="020F0502020204030204" pitchFamily="34" charset="0"/>
                <a:cs typeface="Calibri" panose="020F0502020204030204" pitchFamily="34" charset="0"/>
              </a:rPr>
              <a:t> Every node stores it’s copy of block chain.</a:t>
            </a:r>
          </a:p>
        </p:txBody>
      </p:sp>
    </p:spTree>
    <p:extLst>
      <p:ext uri="{BB962C8B-B14F-4D97-AF65-F5344CB8AC3E}">
        <p14:creationId xmlns:p14="http://schemas.microsoft.com/office/powerpoint/2010/main" val="13546680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97AA822-7409-C42D-DB21-E5241DB08E0A}"/>
              </a:ext>
            </a:extLst>
          </p:cNvPr>
          <p:cNvSpPr>
            <a:spLocks noGrp="1"/>
          </p:cNvSpPr>
          <p:nvPr>
            <p:ph type="sldNum" sz="quarter" idx="12"/>
          </p:nvPr>
        </p:nvSpPr>
        <p:spPr/>
        <p:txBody>
          <a:bodyPr/>
          <a:lstStyle/>
          <a:p>
            <a:fld id="{14C2FCC6-4A4F-4D74-8B10-0B34B018A1A0}" type="slidenum">
              <a:rPr lang="en-IN" smtClean="0"/>
              <a:t>6</a:t>
            </a:fld>
            <a:endParaRPr lang="en-IN"/>
          </a:p>
        </p:txBody>
      </p:sp>
      <p:sp>
        <p:nvSpPr>
          <p:cNvPr id="4" name="TextBox 3">
            <a:extLst>
              <a:ext uri="{FF2B5EF4-FFF2-40B4-BE49-F238E27FC236}">
                <a16:creationId xmlns:a16="http://schemas.microsoft.com/office/drawing/2014/main" id="{148C1580-66B8-6217-4CBF-09F859E377D2}"/>
              </a:ext>
            </a:extLst>
          </p:cNvPr>
          <p:cNvSpPr txBox="1"/>
          <p:nvPr/>
        </p:nvSpPr>
        <p:spPr>
          <a:xfrm>
            <a:off x="1094308" y="2393240"/>
            <a:ext cx="4706724" cy="3539430"/>
          </a:xfrm>
          <a:prstGeom prst="rect">
            <a:avLst/>
          </a:prstGeom>
          <a:noFill/>
        </p:spPr>
        <p:txBody>
          <a:bodyPr wrap="square" rtlCol="0">
            <a:spAutoFit/>
          </a:bodyPr>
          <a:lstStyle/>
          <a:p>
            <a:r>
              <a:rPr lang="en-US" sz="2800" dirty="0">
                <a:latin typeface="Calibri" panose="020F0502020204030204" pitchFamily="34" charset="0"/>
                <a:ea typeface="Calibri" panose="020F0502020204030204" pitchFamily="34" charset="0"/>
                <a:cs typeface="Calibri" panose="020F0502020204030204" pitchFamily="34" charset="0"/>
              </a:rPr>
              <a:t>- Initiates transactions</a:t>
            </a:r>
          </a:p>
          <a:p>
            <a:endParaRPr lang="en-US" sz="2800" dirty="0">
              <a:latin typeface="Calibri" panose="020F0502020204030204" pitchFamily="34" charset="0"/>
              <a:ea typeface="Calibri" panose="020F0502020204030204" pitchFamily="34" charset="0"/>
              <a:cs typeface="Calibri" panose="020F0502020204030204" pitchFamily="34" charset="0"/>
            </a:endParaRPr>
          </a:p>
          <a:p>
            <a:r>
              <a:rPr lang="en-US" sz="2800" dirty="0">
                <a:latin typeface="Calibri" panose="020F0502020204030204" pitchFamily="34" charset="0"/>
                <a:ea typeface="Calibri" panose="020F0502020204030204" pitchFamily="34" charset="0"/>
                <a:cs typeface="Calibri" panose="020F0502020204030204" pitchFamily="34" charset="0"/>
              </a:rPr>
              <a:t>- Receive transactions</a:t>
            </a:r>
          </a:p>
          <a:p>
            <a:endParaRPr lang="en-US" sz="2800" dirty="0">
              <a:latin typeface="Calibri" panose="020F0502020204030204" pitchFamily="34" charset="0"/>
              <a:ea typeface="Calibri" panose="020F0502020204030204" pitchFamily="34" charset="0"/>
              <a:cs typeface="Calibri" panose="020F0502020204030204" pitchFamily="34" charset="0"/>
            </a:endParaRPr>
          </a:p>
          <a:p>
            <a:r>
              <a:rPr lang="en-US" sz="2800" dirty="0">
                <a:latin typeface="Calibri" panose="020F0502020204030204" pitchFamily="34" charset="0"/>
                <a:ea typeface="Calibri" panose="020F0502020204030204" pitchFamily="34" charset="0"/>
                <a:cs typeface="Calibri" panose="020F0502020204030204" pitchFamily="34" charset="0"/>
              </a:rPr>
              <a:t>- Stores the Block in blockchain </a:t>
            </a:r>
          </a:p>
          <a:p>
            <a:r>
              <a:rPr lang="en-US" sz="2800" dirty="0">
                <a:latin typeface="Calibri" panose="020F0502020204030204" pitchFamily="34" charset="0"/>
                <a:ea typeface="Calibri" panose="020F0502020204030204" pitchFamily="34" charset="0"/>
                <a:cs typeface="Calibri" panose="020F0502020204030204" pitchFamily="34" charset="0"/>
              </a:rPr>
              <a:t>using its previous hash </a:t>
            </a:r>
          </a:p>
          <a:p>
            <a:endParaRPr lang="en-US" sz="2800" dirty="0">
              <a:latin typeface="Calibri" panose="020F0502020204030204" pitchFamily="34" charset="0"/>
              <a:ea typeface="Calibri" panose="020F0502020204030204" pitchFamily="34" charset="0"/>
              <a:cs typeface="Calibri" panose="020F0502020204030204" pitchFamily="34" charset="0"/>
            </a:endParaRPr>
          </a:p>
          <a:p>
            <a:r>
              <a:rPr lang="en-US" sz="2800" dirty="0">
                <a:latin typeface="Calibri" panose="020F0502020204030204" pitchFamily="34" charset="0"/>
                <a:ea typeface="Calibri" panose="020F0502020204030204" pitchFamily="34" charset="0"/>
                <a:cs typeface="Calibri" panose="020F0502020204030204" pitchFamily="34" charset="0"/>
              </a:rPr>
              <a:t>-Resolve conflict</a:t>
            </a:r>
            <a:endParaRPr lang="en-IN" sz="2800" dirty="0">
              <a:latin typeface="Calibri" panose="020F0502020204030204" pitchFamily="34" charset="0"/>
              <a:ea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B982951A-71C7-0D4A-D218-28A9D817BB15}"/>
              </a:ext>
            </a:extLst>
          </p:cNvPr>
          <p:cNvSpPr txBox="1"/>
          <p:nvPr/>
        </p:nvSpPr>
        <p:spPr>
          <a:xfrm>
            <a:off x="1330282" y="1063416"/>
            <a:ext cx="2509213" cy="830997"/>
          </a:xfrm>
          <a:prstGeom prst="rect">
            <a:avLst/>
          </a:prstGeom>
          <a:noFill/>
        </p:spPr>
        <p:txBody>
          <a:bodyPr wrap="none" rtlCol="0">
            <a:spAutoFit/>
          </a:bodyPr>
          <a:lstStyle/>
          <a:p>
            <a:r>
              <a:rPr lang="en-US" sz="4800" dirty="0">
                <a:latin typeface="Calibri" panose="020F0502020204030204" pitchFamily="34" charset="0"/>
                <a:ea typeface="Calibri" panose="020F0502020204030204" pitchFamily="34" charset="0"/>
                <a:cs typeface="Calibri" panose="020F0502020204030204" pitchFamily="34" charset="0"/>
              </a:rPr>
              <a:t>CLIENTS :</a:t>
            </a:r>
          </a:p>
        </p:txBody>
      </p:sp>
      <p:sp>
        <p:nvSpPr>
          <p:cNvPr id="8" name="TextBox 7">
            <a:extLst>
              <a:ext uri="{FF2B5EF4-FFF2-40B4-BE49-F238E27FC236}">
                <a16:creationId xmlns:a16="http://schemas.microsoft.com/office/drawing/2014/main" id="{5020F865-8607-4843-0BE0-A8C8161BD96B}"/>
              </a:ext>
            </a:extLst>
          </p:cNvPr>
          <p:cNvSpPr txBox="1"/>
          <p:nvPr/>
        </p:nvSpPr>
        <p:spPr>
          <a:xfrm>
            <a:off x="6643679" y="2393240"/>
            <a:ext cx="4454013" cy="3108543"/>
          </a:xfrm>
          <a:prstGeom prst="rect">
            <a:avLst/>
          </a:prstGeom>
          <a:noFill/>
        </p:spPr>
        <p:txBody>
          <a:bodyPr wrap="square" rtlCol="0">
            <a:spAutoFit/>
          </a:bodyPr>
          <a:lstStyle/>
          <a:p>
            <a:r>
              <a:rPr lang="en-US" sz="2800" dirty="0">
                <a:latin typeface="Calibri" panose="020F0502020204030204" pitchFamily="34" charset="0"/>
                <a:ea typeface="Calibri" panose="020F0502020204030204" pitchFamily="34" charset="0"/>
                <a:cs typeface="Calibri" panose="020F0502020204030204" pitchFamily="34" charset="0"/>
              </a:rPr>
              <a:t>- Receive Transactions</a:t>
            </a:r>
          </a:p>
          <a:p>
            <a:endParaRPr lang="en-US" sz="2800" dirty="0">
              <a:latin typeface="Calibri" panose="020F0502020204030204" pitchFamily="34" charset="0"/>
              <a:ea typeface="Calibri" panose="020F0502020204030204" pitchFamily="34" charset="0"/>
              <a:cs typeface="Calibri" panose="020F0502020204030204" pitchFamily="34" charset="0"/>
            </a:endParaRPr>
          </a:p>
          <a:p>
            <a:r>
              <a:rPr lang="en-US" sz="2800" dirty="0">
                <a:latin typeface="Calibri" panose="020F0502020204030204" pitchFamily="34" charset="0"/>
                <a:ea typeface="Calibri" panose="020F0502020204030204" pitchFamily="34" charset="0"/>
                <a:cs typeface="Calibri" panose="020F0502020204030204" pitchFamily="34" charset="0"/>
              </a:rPr>
              <a:t>- Create blocks</a:t>
            </a:r>
          </a:p>
          <a:p>
            <a:endParaRPr lang="en-US" sz="2800" dirty="0">
              <a:latin typeface="Calibri" panose="020F0502020204030204" pitchFamily="34" charset="0"/>
              <a:ea typeface="Calibri" panose="020F0502020204030204" pitchFamily="34" charset="0"/>
              <a:cs typeface="Calibri" panose="020F0502020204030204" pitchFamily="34" charset="0"/>
            </a:endParaRPr>
          </a:p>
          <a:p>
            <a:r>
              <a:rPr lang="en-US" sz="2800" dirty="0">
                <a:latin typeface="Calibri" panose="020F0502020204030204" pitchFamily="34" charset="0"/>
                <a:ea typeface="Calibri" panose="020F0502020204030204" pitchFamily="34" charset="0"/>
                <a:cs typeface="Calibri" panose="020F0502020204030204" pitchFamily="34" charset="0"/>
              </a:rPr>
              <a:t>- Solve the hash puzzle</a:t>
            </a:r>
          </a:p>
          <a:p>
            <a:endParaRPr lang="en-US" sz="2800" dirty="0">
              <a:latin typeface="Calibri" panose="020F0502020204030204" pitchFamily="34" charset="0"/>
              <a:ea typeface="Calibri" panose="020F0502020204030204" pitchFamily="34" charset="0"/>
              <a:cs typeface="Calibri" panose="020F0502020204030204" pitchFamily="34" charset="0"/>
            </a:endParaRPr>
          </a:p>
          <a:p>
            <a:r>
              <a:rPr lang="en-US" sz="2800" dirty="0">
                <a:latin typeface="Calibri" panose="020F0502020204030204" pitchFamily="34" charset="0"/>
                <a:ea typeface="Calibri" panose="020F0502020204030204" pitchFamily="34" charset="0"/>
                <a:cs typeface="Calibri" panose="020F0502020204030204" pitchFamily="34" charset="0"/>
              </a:rPr>
              <a:t>- Send the created block</a:t>
            </a:r>
            <a:endParaRPr lang="en-IN" sz="2800" dirty="0">
              <a:latin typeface="Calibri" panose="020F0502020204030204" pitchFamily="34" charset="0"/>
              <a:ea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E70A5EF3-C013-A9A7-1846-E45874766817}"/>
              </a:ext>
            </a:extLst>
          </p:cNvPr>
          <p:cNvSpPr txBox="1"/>
          <p:nvPr/>
        </p:nvSpPr>
        <p:spPr>
          <a:xfrm>
            <a:off x="6764609" y="1063415"/>
            <a:ext cx="2478435" cy="830997"/>
          </a:xfrm>
          <a:prstGeom prst="rect">
            <a:avLst/>
          </a:prstGeom>
          <a:noFill/>
        </p:spPr>
        <p:txBody>
          <a:bodyPr wrap="none" rtlCol="0">
            <a:spAutoFit/>
          </a:bodyPr>
          <a:lstStyle/>
          <a:p>
            <a:r>
              <a:rPr lang="en-US" sz="4800" dirty="0">
                <a:latin typeface="Calibri" panose="020F0502020204030204" pitchFamily="34" charset="0"/>
                <a:ea typeface="Calibri" panose="020F0502020204030204" pitchFamily="34" charset="0"/>
                <a:cs typeface="Calibri" panose="020F0502020204030204" pitchFamily="34" charset="0"/>
              </a:rPr>
              <a:t>MINERS :</a:t>
            </a:r>
          </a:p>
        </p:txBody>
      </p:sp>
    </p:spTree>
    <p:extLst>
      <p:ext uri="{BB962C8B-B14F-4D97-AF65-F5344CB8AC3E}">
        <p14:creationId xmlns:p14="http://schemas.microsoft.com/office/powerpoint/2010/main" val="25338404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A8265EE-A7CE-D7F5-532B-E2F2B41709F7}"/>
              </a:ext>
            </a:extLst>
          </p:cNvPr>
          <p:cNvSpPr>
            <a:spLocks noGrp="1"/>
          </p:cNvSpPr>
          <p:nvPr>
            <p:ph type="sldNum" sz="quarter" idx="12"/>
          </p:nvPr>
        </p:nvSpPr>
        <p:spPr/>
        <p:txBody>
          <a:bodyPr/>
          <a:lstStyle/>
          <a:p>
            <a:fld id="{14C2FCC6-4A4F-4D74-8B10-0B34B018A1A0}" type="slidenum">
              <a:rPr lang="en-IN" smtClean="0"/>
              <a:t>7</a:t>
            </a:fld>
            <a:endParaRPr lang="en-IN"/>
          </a:p>
        </p:txBody>
      </p:sp>
      <p:sp>
        <p:nvSpPr>
          <p:cNvPr id="3" name="TextBox 2">
            <a:extLst>
              <a:ext uri="{FF2B5EF4-FFF2-40B4-BE49-F238E27FC236}">
                <a16:creationId xmlns:a16="http://schemas.microsoft.com/office/drawing/2014/main" id="{C5CF9572-B3FE-2084-59BF-5B0D78DF5717}"/>
              </a:ext>
            </a:extLst>
          </p:cNvPr>
          <p:cNvSpPr txBox="1"/>
          <p:nvPr/>
        </p:nvSpPr>
        <p:spPr>
          <a:xfrm>
            <a:off x="619760" y="404000"/>
            <a:ext cx="8863196" cy="584775"/>
          </a:xfrm>
          <a:prstGeom prst="rect">
            <a:avLst/>
          </a:prstGeom>
          <a:noFill/>
        </p:spPr>
        <p:txBody>
          <a:bodyPr wrap="none" rtlCol="0">
            <a:spAutoFit/>
          </a:bodyPr>
          <a:lstStyle/>
          <a:p>
            <a:r>
              <a:rPr lang="en-IN" sz="3200" dirty="0">
                <a:latin typeface="Arial Black" panose="020B0A04020102020204" pitchFamily="34" charset="0"/>
              </a:rPr>
              <a:t>What is a Block and How it is created?</a:t>
            </a:r>
          </a:p>
        </p:txBody>
      </p:sp>
      <p:sp>
        <p:nvSpPr>
          <p:cNvPr id="7" name="Cube 6">
            <a:extLst>
              <a:ext uri="{FF2B5EF4-FFF2-40B4-BE49-F238E27FC236}">
                <a16:creationId xmlns:a16="http://schemas.microsoft.com/office/drawing/2014/main" id="{31250291-EAB6-046D-77DC-3ACFE104EF26}"/>
              </a:ext>
            </a:extLst>
          </p:cNvPr>
          <p:cNvSpPr/>
          <p:nvPr/>
        </p:nvSpPr>
        <p:spPr>
          <a:xfrm>
            <a:off x="8371306" y="1925052"/>
            <a:ext cx="3150134" cy="3365633"/>
          </a:xfrm>
          <a:prstGeom prst="cub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dirty="0"/>
          </a:p>
        </p:txBody>
      </p:sp>
      <p:sp>
        <p:nvSpPr>
          <p:cNvPr id="8" name="TextBox 7">
            <a:extLst>
              <a:ext uri="{FF2B5EF4-FFF2-40B4-BE49-F238E27FC236}">
                <a16:creationId xmlns:a16="http://schemas.microsoft.com/office/drawing/2014/main" id="{21797D78-71BD-D960-5913-02D3CAA6DF80}"/>
              </a:ext>
            </a:extLst>
          </p:cNvPr>
          <p:cNvSpPr txBox="1"/>
          <p:nvPr/>
        </p:nvSpPr>
        <p:spPr>
          <a:xfrm>
            <a:off x="523240" y="1215422"/>
            <a:ext cx="6817360" cy="5632311"/>
          </a:xfrm>
          <a:prstGeom prst="rect">
            <a:avLst/>
          </a:prstGeom>
          <a:noFill/>
        </p:spPr>
        <p:txBody>
          <a:bodyPr wrap="square" rtlCol="0">
            <a:spAutoFit/>
          </a:bodyPr>
          <a:lstStyle/>
          <a:p>
            <a:r>
              <a:rPr lang="en-US" sz="2400" dirty="0">
                <a:latin typeface="Calibri" panose="020F0502020204030204" pitchFamily="34" charset="0"/>
                <a:ea typeface="Calibri" panose="020F0502020204030204" pitchFamily="34" charset="0"/>
                <a:cs typeface="Calibri" panose="020F0502020204030204" pitchFamily="34" charset="0"/>
              </a:rPr>
              <a:t>- Block contains : Previous block hash , Transactions,  Current Hash , Nonce</a:t>
            </a:r>
          </a:p>
          <a:p>
            <a:endParaRPr lang="en-US" sz="2400" dirty="0">
              <a:latin typeface="Calibri" panose="020F0502020204030204" pitchFamily="34" charset="0"/>
              <a:ea typeface="Calibri" panose="020F0502020204030204" pitchFamily="34" charset="0"/>
              <a:cs typeface="Calibri" panose="020F0502020204030204" pitchFamily="34" charset="0"/>
            </a:endParaRPr>
          </a:p>
          <a:p>
            <a:r>
              <a:rPr lang="en-US" sz="2400" dirty="0">
                <a:latin typeface="Calibri" panose="020F0502020204030204" pitchFamily="34" charset="0"/>
                <a:ea typeface="Calibri" panose="020F0502020204030204" pitchFamily="34" charset="0"/>
                <a:cs typeface="Calibri" panose="020F0502020204030204" pitchFamily="34" charset="0"/>
              </a:rPr>
              <a:t>- First Block :  Genesis Block</a:t>
            </a:r>
          </a:p>
          <a:p>
            <a:endParaRPr lang="en-US" sz="2400" dirty="0">
              <a:latin typeface="Calibri" panose="020F0502020204030204" pitchFamily="34" charset="0"/>
              <a:ea typeface="Calibri" panose="020F0502020204030204" pitchFamily="34" charset="0"/>
              <a:cs typeface="Calibri" panose="020F0502020204030204" pitchFamily="34" charset="0"/>
            </a:endParaRPr>
          </a:p>
          <a:p>
            <a:r>
              <a:rPr lang="en-US" sz="2400" dirty="0">
                <a:latin typeface="Calibri" panose="020F0502020204030204" pitchFamily="34" charset="0"/>
                <a:ea typeface="Calibri" panose="020F0502020204030204" pitchFamily="34" charset="0"/>
                <a:cs typeface="Calibri" panose="020F0502020204030204" pitchFamily="34" charset="0"/>
              </a:rPr>
              <a:t>- Connected using previous hash values</a:t>
            </a:r>
          </a:p>
          <a:p>
            <a:endParaRPr lang="en-US" sz="2400" dirty="0">
              <a:latin typeface="Calibri" panose="020F0502020204030204" pitchFamily="34" charset="0"/>
              <a:ea typeface="Calibri" panose="020F0502020204030204" pitchFamily="34" charset="0"/>
              <a:cs typeface="Calibri" panose="020F0502020204030204" pitchFamily="34" charset="0"/>
            </a:endParaRPr>
          </a:p>
          <a:p>
            <a:r>
              <a:rPr lang="en-US" sz="2400" dirty="0">
                <a:latin typeface="Calibri" panose="020F0502020204030204" pitchFamily="34" charset="0"/>
                <a:ea typeface="Calibri" panose="020F0502020204030204" pitchFamily="34" charset="0"/>
                <a:cs typeface="Calibri" panose="020F0502020204030204" pitchFamily="34" charset="0"/>
              </a:rPr>
              <a:t>- For adding use Consensus mechanism</a:t>
            </a:r>
          </a:p>
          <a:p>
            <a:endParaRPr lang="en-US" sz="2400" dirty="0">
              <a:latin typeface="Calibri" panose="020F0502020204030204" pitchFamily="34" charset="0"/>
              <a:ea typeface="Calibri" panose="020F0502020204030204" pitchFamily="34" charset="0"/>
              <a:cs typeface="Calibri" panose="020F0502020204030204" pitchFamily="34" charset="0"/>
            </a:endParaRPr>
          </a:p>
          <a:p>
            <a:r>
              <a:rPr lang="en-US" sz="2400" dirty="0">
                <a:latin typeface="Calibri" panose="020F0502020204030204" pitchFamily="34" charset="0"/>
                <a:ea typeface="Calibri" panose="020F0502020204030204" pitchFamily="34" charset="0"/>
                <a:cs typeface="Calibri" panose="020F0502020204030204" pitchFamily="34" charset="0"/>
              </a:rPr>
              <a:t>- Miners keep changing  the nonce to get the hash lower than the difficulty threshold.</a:t>
            </a:r>
          </a:p>
          <a:p>
            <a:endParaRPr lang="en-US" sz="2400" dirty="0">
              <a:latin typeface="Calibri" panose="020F0502020204030204" pitchFamily="34" charset="0"/>
              <a:ea typeface="Calibri" panose="020F0502020204030204" pitchFamily="34" charset="0"/>
              <a:cs typeface="Calibri" panose="020F0502020204030204" pitchFamily="34" charset="0"/>
            </a:endParaRPr>
          </a:p>
          <a:p>
            <a:r>
              <a:rPr lang="en-US" sz="2400" dirty="0">
                <a:latin typeface="Calibri" panose="020F0502020204030204" pitchFamily="34" charset="0"/>
                <a:ea typeface="Calibri" panose="020F0502020204030204" pitchFamily="34" charset="0"/>
                <a:cs typeface="Calibri" panose="020F0502020204030204" pitchFamily="34" charset="0"/>
              </a:rPr>
              <a:t>-After achieving the required difficulty level miner creates a valid block.</a:t>
            </a:r>
            <a:endParaRPr lang="en-IN" sz="2400" dirty="0">
              <a:latin typeface="Calibri" panose="020F0502020204030204" pitchFamily="34" charset="0"/>
              <a:ea typeface="Calibri" panose="020F0502020204030204" pitchFamily="34" charset="0"/>
              <a:cs typeface="Calibri" panose="020F0502020204030204" pitchFamily="34" charset="0"/>
            </a:endParaRPr>
          </a:p>
          <a:p>
            <a:endParaRPr lang="en-IN" sz="2400" dirty="0">
              <a:latin typeface="Calibri" panose="020F0502020204030204" pitchFamily="34" charset="0"/>
              <a:ea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18295636-B53A-1D95-AFD7-03404E0B3851}"/>
              </a:ext>
            </a:extLst>
          </p:cNvPr>
          <p:cNvSpPr txBox="1"/>
          <p:nvPr/>
        </p:nvSpPr>
        <p:spPr>
          <a:xfrm>
            <a:off x="8371306" y="3019934"/>
            <a:ext cx="2420338" cy="2062103"/>
          </a:xfrm>
          <a:prstGeom prst="rect">
            <a:avLst/>
          </a:prstGeom>
          <a:noFill/>
        </p:spPr>
        <p:txBody>
          <a:bodyPr wrap="square" rtlCol="0">
            <a:spAutoFit/>
          </a:bodyPr>
          <a:lstStyle/>
          <a:p>
            <a:r>
              <a:rPr lang="en-IN" sz="1600" dirty="0">
                <a:solidFill>
                  <a:schemeClr val="bg1"/>
                </a:solidFill>
              </a:rPr>
              <a:t>Previous block’s hash</a:t>
            </a:r>
          </a:p>
          <a:p>
            <a:endParaRPr lang="en-IN" sz="1600" dirty="0">
              <a:solidFill>
                <a:schemeClr val="bg1"/>
              </a:solidFill>
            </a:endParaRPr>
          </a:p>
          <a:p>
            <a:r>
              <a:rPr lang="en-IN" sz="1600" dirty="0">
                <a:solidFill>
                  <a:schemeClr val="bg1"/>
                </a:solidFill>
              </a:rPr>
              <a:t>       Transactions</a:t>
            </a:r>
          </a:p>
          <a:p>
            <a:endParaRPr lang="en-IN" sz="1600" dirty="0">
              <a:solidFill>
                <a:schemeClr val="bg1"/>
              </a:solidFill>
            </a:endParaRPr>
          </a:p>
          <a:p>
            <a:endParaRPr lang="en-IN" sz="1600" dirty="0"/>
          </a:p>
          <a:p>
            <a:endParaRPr lang="en-IN" sz="1600" dirty="0"/>
          </a:p>
          <a:p>
            <a:r>
              <a:rPr lang="en-IN" sz="1600" dirty="0">
                <a:solidFill>
                  <a:schemeClr val="bg1"/>
                </a:solidFill>
              </a:rPr>
              <a:t>   Current hash value</a:t>
            </a:r>
          </a:p>
          <a:p>
            <a:endParaRPr lang="en-IN" sz="1600" dirty="0"/>
          </a:p>
        </p:txBody>
      </p:sp>
      <p:sp>
        <p:nvSpPr>
          <p:cNvPr id="10" name="Rectangle 9">
            <a:extLst>
              <a:ext uri="{FF2B5EF4-FFF2-40B4-BE49-F238E27FC236}">
                <a16:creationId xmlns:a16="http://schemas.microsoft.com/office/drawing/2014/main" id="{4EF6F842-EF91-7B39-11CA-A0AEF81F1672}"/>
              </a:ext>
            </a:extLst>
          </p:cNvPr>
          <p:cNvSpPr/>
          <p:nvPr/>
        </p:nvSpPr>
        <p:spPr>
          <a:xfrm>
            <a:off x="8599906" y="3490227"/>
            <a:ext cx="1856824" cy="899168"/>
          </a:xfrm>
          <a:prstGeom prst="rect">
            <a:avLst/>
          </a:prstGeom>
          <a:noFill/>
          <a:ln>
            <a:solidFill>
              <a:schemeClr val="bg2">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cxnSp>
        <p:nvCxnSpPr>
          <p:cNvPr id="12" name="Straight Connector 11">
            <a:extLst>
              <a:ext uri="{FF2B5EF4-FFF2-40B4-BE49-F238E27FC236}">
                <a16:creationId xmlns:a16="http://schemas.microsoft.com/office/drawing/2014/main" id="{9203C872-B9B3-1DCB-6BD9-E7EF4A761935}"/>
              </a:ext>
            </a:extLst>
          </p:cNvPr>
          <p:cNvCxnSpPr>
            <a:cxnSpLocks/>
          </p:cNvCxnSpPr>
          <p:nvPr/>
        </p:nvCxnSpPr>
        <p:spPr>
          <a:xfrm>
            <a:off x="8970746" y="3827645"/>
            <a:ext cx="1182455" cy="0"/>
          </a:xfrm>
          <a:prstGeom prst="line">
            <a:avLst/>
          </a:prstGeom>
          <a:ln w="19050">
            <a:solidFill>
              <a:schemeClr val="bg2"/>
            </a:solidFill>
            <a:prstDash val="lg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3F499A2-A0DA-A90A-E8D9-5F6CB265ED2A}"/>
              </a:ext>
            </a:extLst>
          </p:cNvPr>
          <p:cNvCxnSpPr>
            <a:cxnSpLocks/>
          </p:cNvCxnSpPr>
          <p:nvPr/>
        </p:nvCxnSpPr>
        <p:spPr>
          <a:xfrm>
            <a:off x="8970746" y="4040317"/>
            <a:ext cx="1182455" cy="0"/>
          </a:xfrm>
          <a:prstGeom prst="line">
            <a:avLst/>
          </a:prstGeom>
          <a:ln w="19050">
            <a:solidFill>
              <a:schemeClr val="bg2"/>
            </a:solidFill>
            <a:prstDash val="lg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75FE162-4126-0875-FBDD-C4A9B4EB2517}"/>
              </a:ext>
            </a:extLst>
          </p:cNvPr>
          <p:cNvCxnSpPr>
            <a:cxnSpLocks/>
          </p:cNvCxnSpPr>
          <p:nvPr/>
        </p:nvCxnSpPr>
        <p:spPr>
          <a:xfrm>
            <a:off x="8970746" y="4250176"/>
            <a:ext cx="1182455" cy="0"/>
          </a:xfrm>
          <a:prstGeom prst="line">
            <a:avLst/>
          </a:prstGeom>
          <a:ln w="19050">
            <a:solidFill>
              <a:schemeClr val="bg2"/>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2597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676FE06-5854-2D97-42BE-3F95E26D7FDD}"/>
              </a:ext>
            </a:extLst>
          </p:cNvPr>
          <p:cNvSpPr>
            <a:spLocks noGrp="1"/>
          </p:cNvSpPr>
          <p:nvPr>
            <p:ph type="sldNum" sz="quarter" idx="12"/>
          </p:nvPr>
        </p:nvSpPr>
        <p:spPr/>
        <p:txBody>
          <a:bodyPr/>
          <a:lstStyle/>
          <a:p>
            <a:fld id="{14C2FCC6-4A4F-4D74-8B10-0B34B018A1A0}" type="slidenum">
              <a:rPr lang="en-IN" smtClean="0"/>
              <a:t>8</a:t>
            </a:fld>
            <a:endParaRPr lang="en-IN"/>
          </a:p>
        </p:txBody>
      </p:sp>
      <p:pic>
        <p:nvPicPr>
          <p:cNvPr id="3" name="Picture 2" descr="A yellow and purple cubes connected to a network&#10;&#10;Description automatically generated">
            <a:extLst>
              <a:ext uri="{FF2B5EF4-FFF2-40B4-BE49-F238E27FC236}">
                <a16:creationId xmlns:a16="http://schemas.microsoft.com/office/drawing/2014/main" id="{3032D10C-288F-48B5-540E-B7FD0DC70C52}"/>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972" b="89988" l="9972" r="95034">
                        <a14:foregroundMark x1="90876" y1="43722" x2="90876" y2="43722"/>
                        <a14:foregroundMark x1="90876" y1="43722" x2="91441" y2="43440"/>
                        <a14:foregroundMark x1="93581" y1="45297" x2="93581" y2="45297"/>
                        <a14:foregroundMark x1="93581" y1="45297" x2="93581" y2="45297"/>
                        <a14:foregroundMark x1="95034" y1="45741" x2="91441" y2="43722"/>
                      </a14:backgroundRemoval>
                    </a14:imgEffect>
                  </a14:imgLayer>
                </a14:imgProps>
              </a:ext>
              <a:ext uri="{28A0092B-C50C-407E-A947-70E740481C1C}">
                <a14:useLocalDpi xmlns:a14="http://schemas.microsoft.com/office/drawing/2010/main" val="0"/>
              </a:ext>
            </a:extLst>
          </a:blip>
          <a:stretch>
            <a:fillRect/>
          </a:stretch>
        </p:blipFill>
        <p:spPr>
          <a:xfrm rot="16200000">
            <a:off x="5810864" y="-305474"/>
            <a:ext cx="7357122" cy="7357122"/>
          </a:xfrm>
          <a:prstGeom prst="rect">
            <a:avLst/>
          </a:prstGeom>
          <a:effectLst>
            <a:glow rad="139700">
              <a:schemeClr val="accent1">
                <a:satMod val="175000"/>
                <a:alpha val="40000"/>
              </a:schemeClr>
            </a:glow>
            <a:outerShdw blurRad="50800" dist="38100" dir="2700000" algn="tl" rotWithShape="0">
              <a:prstClr val="black">
                <a:alpha val="40000"/>
              </a:prstClr>
            </a:outerShdw>
          </a:effectLst>
        </p:spPr>
      </p:pic>
      <p:sp>
        <p:nvSpPr>
          <p:cNvPr id="4" name="Rectangle 3">
            <a:extLst>
              <a:ext uri="{FF2B5EF4-FFF2-40B4-BE49-F238E27FC236}">
                <a16:creationId xmlns:a16="http://schemas.microsoft.com/office/drawing/2014/main" id="{7C9068E2-6F8D-76B3-0EB2-0659FBD8F5CA}"/>
              </a:ext>
            </a:extLst>
          </p:cNvPr>
          <p:cNvSpPr/>
          <p:nvPr/>
        </p:nvSpPr>
        <p:spPr>
          <a:xfrm>
            <a:off x="971207" y="1974277"/>
            <a:ext cx="5537748" cy="3139321"/>
          </a:xfrm>
          <a:prstGeom prst="rect">
            <a:avLst/>
          </a:prstGeom>
          <a:noFill/>
        </p:spPr>
        <p:txBody>
          <a:bodyPr wrap="square" lIns="91440" tIns="45720" rIns="91440" bIns="45720">
            <a:spAutoFit/>
          </a:bodyPr>
          <a:lstStyle/>
          <a:p>
            <a:pPr algn="ctr"/>
            <a:r>
              <a:rPr lang="en-US" sz="6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WORKING</a:t>
            </a:r>
          </a:p>
          <a:p>
            <a:pPr algn="ctr"/>
            <a:r>
              <a:rPr lang="en-US" sz="6600" b="1" dirty="0">
                <a:ln w="9525">
                  <a:solidFill>
                    <a:schemeClr val="bg1"/>
                  </a:solidFill>
                  <a:prstDash val="solid"/>
                </a:ln>
                <a:effectLst>
                  <a:outerShdw blurRad="12700" dist="38100" dir="2700000" algn="tl" rotWithShape="0">
                    <a:schemeClr val="bg1">
                      <a:lumMod val="50000"/>
                    </a:schemeClr>
                  </a:outerShdw>
                </a:effectLst>
              </a:rPr>
              <a:t>MODEL OF </a:t>
            </a:r>
          </a:p>
          <a:p>
            <a:pPr algn="ctr"/>
            <a:r>
              <a:rPr lang="en-US" sz="6600" b="1" dirty="0">
                <a:ln w="9525">
                  <a:solidFill>
                    <a:schemeClr val="bg1"/>
                  </a:solidFill>
                  <a:prstDash val="solid"/>
                </a:ln>
                <a:effectLst>
                  <a:outerShdw blurRad="12700" dist="38100" dir="2700000" algn="tl" rotWithShape="0">
                    <a:schemeClr val="bg1">
                      <a:lumMod val="50000"/>
                    </a:schemeClr>
                  </a:outerShdw>
                </a:effectLst>
              </a:rPr>
              <a:t>OUR SYSTEM</a:t>
            </a:r>
            <a:endParaRPr lang="en-US" sz="6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val="21256728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descr="A piece of paper with text&#10;&#10;Description automatically generated">
            <a:extLst>
              <a:ext uri="{FF2B5EF4-FFF2-40B4-BE49-F238E27FC236}">
                <a16:creationId xmlns:a16="http://schemas.microsoft.com/office/drawing/2014/main" id="{1BDA20F4-886C-7E99-ACF5-BAF0FBA418A2}"/>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9972" b="89988" l="9003" r="89988">
                        <a14:foregroundMark x1="18732" y1="23658" x2="18732" y2="23658"/>
                        <a14:foregroundMark x1="18732" y1="23658" x2="18732" y2="23658"/>
                        <a14:foregroundMark x1="18732" y1="23658" x2="18732" y2="23658"/>
                        <a14:foregroundMark x1="18732" y1="23658" x2="18732" y2="23658"/>
                        <a14:foregroundMark x1="22487" y1="24102" x2="22487" y2="24102"/>
                        <a14:foregroundMark x1="22487" y1="24102" x2="22487" y2="24102"/>
                        <a14:foregroundMark x1="25636" y1="23496" x2="25636" y2="23496"/>
                        <a14:foregroundMark x1="25636" y1="23496" x2="25636" y2="23496"/>
                        <a14:foregroundMark x1="28058" y1="37263" x2="28058" y2="37263"/>
                        <a14:foregroundMark x1="28058" y1="37263" x2="28058" y2="37263"/>
                        <a14:foregroundMark x1="28058" y1="37263" x2="28058" y2="37263"/>
                        <a14:foregroundMark x1="28058" y1="37263" x2="41583" y2="37667"/>
                        <a14:foregroundMark x1="41583" y1="37667" x2="47719" y2="33306"/>
                        <a14:foregroundMark x1="47719" y1="33306" x2="28139" y2="41704"/>
                        <a14:foregroundMark x1="28139" y1="41704" x2="41542" y2="51595"/>
                        <a14:foregroundMark x1="41542" y1="51595" x2="41542" y2="51595"/>
                        <a14:foregroundMark x1="9003" y1="18369" x2="55026" y2="18652"/>
                        <a14:foregroundMark x1="59467" y1="18652" x2="51877" y2="47881"/>
                        <a14:foregroundMark x1="55147" y1="20065" x2="21114" y2="59709"/>
                        <a14:foregroundMark x1="21114" y1="59709" x2="31288" y2="69116"/>
                        <a14:foregroundMark x1="31288" y1="69116" x2="42834" y2="68228"/>
                        <a14:foregroundMark x1="42834" y1="68228" x2="46831" y2="65523"/>
                        <a14:foregroundMark x1="39968" y1="43278" x2="37222" y2="59306"/>
                        <a14:foregroundMark x1="37222" y1="59306" x2="48446" y2="65805"/>
                        <a14:foregroundMark x1="48446" y1="65805" x2="45337" y2="45943"/>
                        <a14:foregroundMark x1="45337" y1="45943" x2="36657" y2="72951"/>
                        <a14:foregroundMark x1="36657" y1="72951" x2="43601" y2="57570"/>
                        <a14:foregroundMark x1="43601" y1="57570" x2="15099" y2="46871"/>
                        <a14:foregroundMark x1="15099" y1="46871" x2="17117" y2="28260"/>
                        <a14:foregroundMark x1="17117" y1="28260" x2="25555" y2="32580"/>
                        <a14:foregroundMark x1="25555" y1="32580" x2="20105" y2="62697"/>
                        <a14:foregroundMark x1="20105" y1="62697" x2="25959" y2="80420"/>
                        <a14:foregroundMark x1="25959" y1="80420" x2="58619" y2="77271"/>
                        <a14:foregroundMark x1="58619" y1="77271" x2="59467" y2="76706"/>
                        <a14:foregroundMark x1="59023" y1="34396" x2="62010" y2="74606"/>
                        <a14:foregroundMark x1="62010" y1="74606" x2="59790" y2="81429"/>
                        <a14:foregroundMark x1="59790" y1="81429" x2="53210" y2="84457"/>
                        <a14:foregroundMark x1="53210" y1="84457" x2="20791" y2="84861"/>
                        <a14:foregroundMark x1="20791" y1="84861" x2="11223" y2="74283"/>
                        <a14:foregroundMark x1="11223" y1="74283" x2="13565" y2="31813"/>
                        <a14:foregroundMark x1="10133" y1="23375" x2="18692" y2="26363"/>
                        <a14:foregroundMark x1="18692" y1="26363" x2="31692" y2="25918"/>
                        <a14:foregroundMark x1="31692" y1="25918" x2="38757" y2="32338"/>
                        <a14:foregroundMark x1="38757" y1="32338" x2="46225" y2="27251"/>
                        <a14:foregroundMark x1="46225" y1="27251" x2="43117" y2="26524"/>
                      </a14:backgroundRemoval>
                    </a14:imgEffect>
                  </a14:imgLayer>
                </a14:imgProps>
              </a:ext>
              <a:ext uri="{28A0092B-C50C-407E-A947-70E740481C1C}">
                <a14:useLocalDpi xmlns:a14="http://schemas.microsoft.com/office/drawing/2010/main" val="0"/>
              </a:ext>
            </a:extLst>
          </a:blip>
          <a:srcRect l="2975" t="11038" r="34086" b="10968"/>
          <a:stretch/>
        </p:blipFill>
        <p:spPr>
          <a:xfrm>
            <a:off x="7286703" y="1019424"/>
            <a:ext cx="545431" cy="675889"/>
          </a:xfrm>
          <a:prstGeom prst="rect">
            <a:avLst/>
          </a:prstGeom>
        </p:spPr>
      </p:pic>
      <p:sp>
        <p:nvSpPr>
          <p:cNvPr id="27" name="Slide Number Placeholder 26">
            <a:extLst>
              <a:ext uri="{FF2B5EF4-FFF2-40B4-BE49-F238E27FC236}">
                <a16:creationId xmlns:a16="http://schemas.microsoft.com/office/drawing/2014/main" id="{B5F23F30-EAB9-9722-A042-6C4AD3B7F1DB}"/>
              </a:ext>
            </a:extLst>
          </p:cNvPr>
          <p:cNvSpPr>
            <a:spLocks noGrp="1"/>
          </p:cNvSpPr>
          <p:nvPr>
            <p:ph type="sldNum" sz="quarter" idx="12"/>
          </p:nvPr>
        </p:nvSpPr>
        <p:spPr/>
        <p:txBody>
          <a:bodyPr/>
          <a:lstStyle/>
          <a:p>
            <a:fld id="{14C2FCC6-4A4F-4D74-8B10-0B34B018A1A0}" type="slidenum">
              <a:rPr lang="en-IN" smtClean="0"/>
              <a:t>9</a:t>
            </a:fld>
            <a:endParaRPr lang="en-IN" dirty="0"/>
          </a:p>
        </p:txBody>
      </p:sp>
      <p:pic>
        <p:nvPicPr>
          <p:cNvPr id="40" name="Picture 2" descr="Macbook Laptop Vector Clip Art | Clip art, Isometric, Macbook laptop">
            <a:extLst>
              <a:ext uri="{FF2B5EF4-FFF2-40B4-BE49-F238E27FC236}">
                <a16:creationId xmlns:a16="http://schemas.microsoft.com/office/drawing/2014/main" id="{DCF5AEBC-1703-421B-F8B7-8173455AAAC2}"/>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1167772" y="360283"/>
            <a:ext cx="1321460" cy="1378411"/>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4" descr="Servers Svg Png Icon Free Download (#500975) - OnlineWebFonts.COM">
            <a:extLst>
              <a:ext uri="{FF2B5EF4-FFF2-40B4-BE49-F238E27FC236}">
                <a16:creationId xmlns:a16="http://schemas.microsoft.com/office/drawing/2014/main" id="{83B09F29-D074-2876-5641-16F5090ADD11}"/>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3605" b="96744" l="10000" r="90000">
                        <a14:foregroundMark x1="60333" y1="8140" x2="60333" y2="8140"/>
                        <a14:foregroundMark x1="60333" y1="8140" x2="60333" y2="8140"/>
                        <a14:foregroundMark x1="55778" y1="3605" x2="55778" y2="3605"/>
                        <a14:foregroundMark x1="55778" y1="3605" x2="55778" y2="3605"/>
                        <a14:foregroundMark x1="44000" y1="92907" x2="44000" y2="92907"/>
                        <a14:foregroundMark x1="44000" y1="92907" x2="44000" y2="92907"/>
                        <a14:foregroundMark x1="50556" y1="96744" x2="50556" y2="96744"/>
                        <a14:foregroundMark x1="50556" y1="96744" x2="50556" y2="96744"/>
                        <a14:foregroundMark x1="28333" y1="63488" x2="28333" y2="63488"/>
                        <a14:foregroundMark x1="28333" y1="63488" x2="28333" y2="63488"/>
                      </a14:backgroundRemoval>
                    </a14:imgEffect>
                  </a14:imgLayer>
                </a14:imgProps>
              </a:ext>
              <a:ext uri="{28A0092B-C50C-407E-A947-70E740481C1C}">
                <a14:useLocalDpi xmlns:a14="http://schemas.microsoft.com/office/drawing/2010/main" val="0"/>
              </a:ext>
            </a:extLst>
          </a:blip>
          <a:srcRect/>
          <a:stretch>
            <a:fillRect/>
          </a:stretch>
        </p:blipFill>
        <p:spPr bwMode="auto">
          <a:xfrm>
            <a:off x="3300910" y="418134"/>
            <a:ext cx="1321460" cy="1262708"/>
          </a:xfrm>
          <a:prstGeom prst="rect">
            <a:avLst/>
          </a:prstGeom>
          <a:noFill/>
          <a:extLst>
            <a:ext uri="{909E8E84-426E-40DD-AFC4-6F175D3DCCD1}">
              <a14:hiddenFill xmlns:a14="http://schemas.microsoft.com/office/drawing/2010/main">
                <a:solidFill>
                  <a:srgbClr val="FFFFFF"/>
                </a:solidFill>
              </a14:hiddenFill>
            </a:ext>
          </a:extLst>
        </p:spPr>
      </p:pic>
      <p:pic>
        <p:nvPicPr>
          <p:cNvPr id="45" name="Picture 2" descr="Macbook Laptop Vector Clip Art | Clip art, Isometric, Macbook laptop">
            <a:extLst>
              <a:ext uri="{FF2B5EF4-FFF2-40B4-BE49-F238E27FC236}">
                <a16:creationId xmlns:a16="http://schemas.microsoft.com/office/drawing/2014/main" id="{942DB5D7-6E7A-529C-4722-F7C1606800FB}"/>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7787242" y="4991503"/>
            <a:ext cx="1083738" cy="1130445"/>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 descr="Macbook Laptop Vector Clip Art | Clip art, Isometric, Macbook laptop">
            <a:extLst>
              <a:ext uri="{FF2B5EF4-FFF2-40B4-BE49-F238E27FC236}">
                <a16:creationId xmlns:a16="http://schemas.microsoft.com/office/drawing/2014/main" id="{C2F81C1E-FEA8-AB7C-107B-50F79168E002}"/>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8433873" y="4255419"/>
            <a:ext cx="1083738" cy="1130445"/>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Macbook Laptop Vector Clip Art | Clip art, Isometric, Macbook laptop">
            <a:extLst>
              <a:ext uri="{FF2B5EF4-FFF2-40B4-BE49-F238E27FC236}">
                <a16:creationId xmlns:a16="http://schemas.microsoft.com/office/drawing/2014/main" id="{48B1BDDC-C325-55CF-7BD7-9F6A02D10ED4}"/>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8997376" y="5010319"/>
            <a:ext cx="1083738" cy="1130445"/>
          </a:xfrm>
          <a:prstGeom prst="rect">
            <a:avLst/>
          </a:prstGeom>
          <a:noFill/>
          <a:extLst>
            <a:ext uri="{909E8E84-426E-40DD-AFC4-6F175D3DCCD1}">
              <a14:hiddenFill xmlns:a14="http://schemas.microsoft.com/office/drawing/2010/main">
                <a:solidFill>
                  <a:srgbClr val="FFFFFF"/>
                </a:solidFill>
              </a14:hiddenFill>
            </a:ext>
          </a:extLst>
        </p:spPr>
      </p:pic>
      <p:pic>
        <p:nvPicPr>
          <p:cNvPr id="1031" name="Picture 4" descr="Servers Svg Png Icon Free Download (#500975) - OnlineWebFonts.COM">
            <a:extLst>
              <a:ext uri="{FF2B5EF4-FFF2-40B4-BE49-F238E27FC236}">
                <a16:creationId xmlns:a16="http://schemas.microsoft.com/office/drawing/2014/main" id="{F4805DB8-9DB4-8D83-C500-A436AF9E1F50}"/>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3605" b="96744" l="10000" r="90000">
                        <a14:foregroundMark x1="60333" y1="8140" x2="60333" y2="8140"/>
                        <a14:foregroundMark x1="60333" y1="8140" x2="60333" y2="8140"/>
                        <a14:foregroundMark x1="55778" y1="3605" x2="55778" y2="3605"/>
                        <a14:foregroundMark x1="55778" y1="3605" x2="55778" y2="3605"/>
                        <a14:foregroundMark x1="44000" y1="92907" x2="44000" y2="92907"/>
                        <a14:foregroundMark x1="44000" y1="92907" x2="44000" y2="92907"/>
                        <a14:foregroundMark x1="50556" y1="96744" x2="50556" y2="96744"/>
                        <a14:foregroundMark x1="50556" y1="96744" x2="50556" y2="96744"/>
                        <a14:foregroundMark x1="28333" y1="63488" x2="28333" y2="63488"/>
                        <a14:foregroundMark x1="28333" y1="63488" x2="28333" y2="63488"/>
                      </a14:backgroundRemoval>
                    </a14:imgEffect>
                  </a14:imgLayer>
                </a14:imgProps>
              </a:ext>
              <a:ext uri="{28A0092B-C50C-407E-A947-70E740481C1C}">
                <a14:useLocalDpi xmlns:a14="http://schemas.microsoft.com/office/drawing/2010/main" val="0"/>
              </a:ext>
            </a:extLst>
          </a:blip>
          <a:srcRect/>
          <a:stretch>
            <a:fillRect/>
          </a:stretch>
        </p:blipFill>
        <p:spPr bwMode="auto">
          <a:xfrm>
            <a:off x="7815768" y="1239084"/>
            <a:ext cx="1130189" cy="107994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2" descr="Macbook Laptop Vector Clip Art | Clip art, Isometric, Macbook laptop">
            <a:extLst>
              <a:ext uri="{FF2B5EF4-FFF2-40B4-BE49-F238E27FC236}">
                <a16:creationId xmlns:a16="http://schemas.microsoft.com/office/drawing/2014/main" id="{DFDC002E-066C-284B-DF22-436F3368BC65}"/>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6468684" y="1239084"/>
            <a:ext cx="818019" cy="853274"/>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2" descr="Macbook Laptop Vector Clip Art | Clip art, Isometric, Macbook laptop">
            <a:extLst>
              <a:ext uri="{FF2B5EF4-FFF2-40B4-BE49-F238E27FC236}">
                <a16:creationId xmlns:a16="http://schemas.microsoft.com/office/drawing/2014/main" id="{9473F271-123B-AA0D-F59E-F921FBDFC3E3}"/>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8007597" y="2656267"/>
            <a:ext cx="818017" cy="853272"/>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2" descr="Macbook Laptop Vector Clip Art | Clip art, Isometric, Macbook laptop">
            <a:extLst>
              <a:ext uri="{FF2B5EF4-FFF2-40B4-BE49-F238E27FC236}">
                <a16:creationId xmlns:a16="http://schemas.microsoft.com/office/drawing/2014/main" id="{1D778D4A-F8A6-E52F-3D46-38BCB16334EC}"/>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9052927" y="2229631"/>
            <a:ext cx="818017" cy="853272"/>
          </a:xfrm>
          <a:prstGeom prst="rect">
            <a:avLst/>
          </a:prstGeom>
          <a:noFill/>
          <a:extLst>
            <a:ext uri="{909E8E84-426E-40DD-AFC4-6F175D3DCCD1}">
              <a14:hiddenFill xmlns:a14="http://schemas.microsoft.com/office/drawing/2010/main">
                <a:solidFill>
                  <a:srgbClr val="FFFFFF"/>
                </a:solidFill>
              </a14:hiddenFill>
            </a:ext>
          </a:extLst>
        </p:spPr>
      </p:pic>
      <p:pic>
        <p:nvPicPr>
          <p:cNvPr id="1035" name="Picture 2" descr="Macbook Laptop Vector Clip Art | Clip art, Isometric, Macbook laptop">
            <a:extLst>
              <a:ext uri="{FF2B5EF4-FFF2-40B4-BE49-F238E27FC236}">
                <a16:creationId xmlns:a16="http://schemas.microsoft.com/office/drawing/2014/main" id="{8D515FA3-F0CF-F423-DEBB-5595CEE9CEA7}"/>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9373977" y="1268676"/>
            <a:ext cx="818019" cy="853274"/>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2" descr="Macbook Laptop Vector Clip Art | Clip art, Isometric, Macbook laptop">
            <a:extLst>
              <a:ext uri="{FF2B5EF4-FFF2-40B4-BE49-F238E27FC236}">
                <a16:creationId xmlns:a16="http://schemas.microsoft.com/office/drawing/2014/main" id="{C1387F88-3BFB-305F-8F27-D11FB3B19283}"/>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8027674" y="22033"/>
            <a:ext cx="818019" cy="853274"/>
          </a:xfrm>
          <a:prstGeom prst="rect">
            <a:avLst/>
          </a:prstGeom>
          <a:noFill/>
          <a:extLst>
            <a:ext uri="{909E8E84-426E-40DD-AFC4-6F175D3DCCD1}">
              <a14:hiddenFill xmlns:a14="http://schemas.microsoft.com/office/drawing/2010/main">
                <a:solidFill>
                  <a:srgbClr val="FFFFFF"/>
                </a:solidFill>
              </a14:hiddenFill>
            </a:ext>
          </a:extLst>
        </p:spPr>
      </p:pic>
      <p:pic>
        <p:nvPicPr>
          <p:cNvPr id="1037" name="Picture 2" descr="Macbook Laptop Vector Clip Art | Clip art, Isometric, Macbook laptop">
            <a:extLst>
              <a:ext uri="{FF2B5EF4-FFF2-40B4-BE49-F238E27FC236}">
                <a16:creationId xmlns:a16="http://schemas.microsoft.com/office/drawing/2014/main" id="{B8DAFACF-94F1-A74B-18D9-621D909F3B55}"/>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8880879" y="261420"/>
            <a:ext cx="818019" cy="853274"/>
          </a:xfrm>
          <a:prstGeom prst="rect">
            <a:avLst/>
          </a:prstGeom>
          <a:noFill/>
          <a:extLst>
            <a:ext uri="{909E8E84-426E-40DD-AFC4-6F175D3DCCD1}">
              <a14:hiddenFill xmlns:a14="http://schemas.microsoft.com/office/drawing/2010/main">
                <a:solidFill>
                  <a:srgbClr val="FFFFFF"/>
                </a:solidFill>
              </a14:hiddenFill>
            </a:ext>
          </a:extLst>
        </p:spPr>
      </p:pic>
      <p:cxnSp>
        <p:nvCxnSpPr>
          <p:cNvPr id="1047" name="Straight Arrow Connector 1046">
            <a:extLst>
              <a:ext uri="{FF2B5EF4-FFF2-40B4-BE49-F238E27FC236}">
                <a16:creationId xmlns:a16="http://schemas.microsoft.com/office/drawing/2014/main" id="{A02E23DF-6857-FE47-E644-C90ABD110E61}"/>
              </a:ext>
            </a:extLst>
          </p:cNvPr>
          <p:cNvCxnSpPr>
            <a:stCxn id="40" idx="1"/>
            <a:endCxn id="41" idx="1"/>
          </p:cNvCxnSpPr>
          <p:nvPr/>
        </p:nvCxnSpPr>
        <p:spPr>
          <a:xfrm flipV="1">
            <a:off x="2489232" y="1049488"/>
            <a:ext cx="811678" cy="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48" name="Straight Arrow Connector 1047">
            <a:extLst>
              <a:ext uri="{FF2B5EF4-FFF2-40B4-BE49-F238E27FC236}">
                <a16:creationId xmlns:a16="http://schemas.microsoft.com/office/drawing/2014/main" id="{537534C1-A2CC-4668-A1AF-766117EC1C4D}"/>
              </a:ext>
            </a:extLst>
          </p:cNvPr>
          <p:cNvCxnSpPr/>
          <p:nvPr/>
        </p:nvCxnSpPr>
        <p:spPr>
          <a:xfrm flipV="1">
            <a:off x="7195919" y="1762779"/>
            <a:ext cx="811678" cy="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49" name="Straight Arrow Connector 1048">
            <a:extLst>
              <a:ext uri="{FF2B5EF4-FFF2-40B4-BE49-F238E27FC236}">
                <a16:creationId xmlns:a16="http://schemas.microsoft.com/office/drawing/2014/main" id="{793DD5EE-4565-B511-D637-0AC338829720}"/>
              </a:ext>
            </a:extLst>
          </p:cNvPr>
          <p:cNvCxnSpPr>
            <a:cxnSpLocks/>
          </p:cNvCxnSpPr>
          <p:nvPr/>
        </p:nvCxnSpPr>
        <p:spPr>
          <a:xfrm>
            <a:off x="8828722" y="1779055"/>
            <a:ext cx="545255" cy="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57" name="Straight Arrow Connector 1056">
            <a:extLst>
              <a:ext uri="{FF2B5EF4-FFF2-40B4-BE49-F238E27FC236}">
                <a16:creationId xmlns:a16="http://schemas.microsoft.com/office/drawing/2014/main" id="{FF454FA4-3023-E73D-019E-58C834CDF93A}"/>
              </a:ext>
            </a:extLst>
          </p:cNvPr>
          <p:cNvCxnSpPr>
            <a:cxnSpLocks/>
          </p:cNvCxnSpPr>
          <p:nvPr/>
        </p:nvCxnSpPr>
        <p:spPr>
          <a:xfrm>
            <a:off x="8663344" y="2191876"/>
            <a:ext cx="389583" cy="22564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58" name="Straight Arrow Connector 1057">
            <a:extLst>
              <a:ext uri="{FF2B5EF4-FFF2-40B4-BE49-F238E27FC236}">
                <a16:creationId xmlns:a16="http://schemas.microsoft.com/office/drawing/2014/main" id="{383FC5A0-C188-1B83-90C0-2B4D54799958}"/>
              </a:ext>
            </a:extLst>
          </p:cNvPr>
          <p:cNvCxnSpPr>
            <a:cxnSpLocks/>
          </p:cNvCxnSpPr>
          <p:nvPr/>
        </p:nvCxnSpPr>
        <p:spPr>
          <a:xfrm flipV="1">
            <a:off x="8754128" y="1007950"/>
            <a:ext cx="230648" cy="260727"/>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59" name="Straight Arrow Connector 1058">
            <a:extLst>
              <a:ext uri="{FF2B5EF4-FFF2-40B4-BE49-F238E27FC236}">
                <a16:creationId xmlns:a16="http://schemas.microsoft.com/office/drawing/2014/main" id="{E66362DE-60D5-FECB-79DB-733606960D37}"/>
              </a:ext>
            </a:extLst>
          </p:cNvPr>
          <p:cNvCxnSpPr>
            <a:cxnSpLocks/>
            <a:endCxn id="1036" idx="2"/>
          </p:cNvCxnSpPr>
          <p:nvPr/>
        </p:nvCxnSpPr>
        <p:spPr>
          <a:xfrm flipV="1">
            <a:off x="8436683" y="875307"/>
            <a:ext cx="0" cy="29385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65" name="Straight Arrow Connector 1064">
            <a:extLst>
              <a:ext uri="{FF2B5EF4-FFF2-40B4-BE49-F238E27FC236}">
                <a16:creationId xmlns:a16="http://schemas.microsoft.com/office/drawing/2014/main" id="{FDA700ED-8CDC-17F8-4F52-DEE2083B40D9}"/>
              </a:ext>
            </a:extLst>
          </p:cNvPr>
          <p:cNvCxnSpPr>
            <a:cxnSpLocks/>
            <a:endCxn id="1033" idx="0"/>
          </p:cNvCxnSpPr>
          <p:nvPr/>
        </p:nvCxnSpPr>
        <p:spPr>
          <a:xfrm>
            <a:off x="8416605" y="2388951"/>
            <a:ext cx="0" cy="267316"/>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pic>
        <p:nvPicPr>
          <p:cNvPr id="1072" name="Picture 4" descr="Servers Svg Png Icon Free Download (#500975) - OnlineWebFonts.COM">
            <a:extLst>
              <a:ext uri="{FF2B5EF4-FFF2-40B4-BE49-F238E27FC236}">
                <a16:creationId xmlns:a16="http://schemas.microsoft.com/office/drawing/2014/main" id="{526C31B3-FC97-B285-A4C0-733888030AB6}"/>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3605" b="96744" l="10000" r="90000">
                        <a14:foregroundMark x1="60333" y1="8140" x2="60333" y2="8140"/>
                        <a14:foregroundMark x1="60333" y1="8140" x2="60333" y2="8140"/>
                        <a14:foregroundMark x1="55778" y1="3605" x2="55778" y2="3605"/>
                        <a14:foregroundMark x1="55778" y1="3605" x2="55778" y2="3605"/>
                        <a14:foregroundMark x1="44000" y1="92907" x2="44000" y2="92907"/>
                        <a14:foregroundMark x1="44000" y1="92907" x2="44000" y2="92907"/>
                        <a14:foregroundMark x1="50556" y1="96744" x2="50556" y2="96744"/>
                        <a14:foregroundMark x1="50556" y1="96744" x2="50556" y2="96744"/>
                        <a14:foregroundMark x1="28333" y1="63488" x2="28333" y2="63488"/>
                        <a14:foregroundMark x1="28333" y1="63488" x2="28333" y2="63488"/>
                      </a14:backgroundRemoval>
                    </a14:imgEffect>
                  </a14:imgLayer>
                </a14:imgProps>
              </a:ext>
              <a:ext uri="{28A0092B-C50C-407E-A947-70E740481C1C}">
                <a14:useLocalDpi xmlns:a14="http://schemas.microsoft.com/office/drawing/2010/main" val="0"/>
              </a:ext>
            </a:extLst>
          </a:blip>
          <a:srcRect/>
          <a:stretch>
            <a:fillRect/>
          </a:stretch>
        </p:blipFill>
        <p:spPr bwMode="auto">
          <a:xfrm>
            <a:off x="2395127" y="4375321"/>
            <a:ext cx="1130189" cy="1079941"/>
          </a:xfrm>
          <a:prstGeom prst="rect">
            <a:avLst/>
          </a:prstGeom>
          <a:noFill/>
          <a:extLst>
            <a:ext uri="{909E8E84-426E-40DD-AFC4-6F175D3DCCD1}">
              <a14:hiddenFill xmlns:a14="http://schemas.microsoft.com/office/drawing/2010/main">
                <a:solidFill>
                  <a:srgbClr val="FFFFFF"/>
                </a:solidFill>
              </a14:hiddenFill>
            </a:ext>
          </a:extLst>
        </p:spPr>
      </p:pic>
      <p:pic>
        <p:nvPicPr>
          <p:cNvPr id="1073" name="Picture 2" descr="Macbook Laptop Vector Clip Art | Clip art, Isometric, Macbook laptop">
            <a:extLst>
              <a:ext uri="{FF2B5EF4-FFF2-40B4-BE49-F238E27FC236}">
                <a16:creationId xmlns:a16="http://schemas.microsoft.com/office/drawing/2014/main" id="{0E1812AB-A7ED-E3AE-5A47-B0E374515B7B}"/>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1012210" y="4375322"/>
            <a:ext cx="818019" cy="853274"/>
          </a:xfrm>
          <a:prstGeom prst="rect">
            <a:avLst/>
          </a:prstGeom>
          <a:noFill/>
          <a:extLst>
            <a:ext uri="{909E8E84-426E-40DD-AFC4-6F175D3DCCD1}">
              <a14:hiddenFill xmlns:a14="http://schemas.microsoft.com/office/drawing/2010/main">
                <a:solidFill>
                  <a:srgbClr val="FFFFFF"/>
                </a:solidFill>
              </a14:hiddenFill>
            </a:ext>
          </a:extLst>
        </p:spPr>
      </p:pic>
      <p:pic>
        <p:nvPicPr>
          <p:cNvPr id="1074" name="Picture 2" descr="Macbook Laptop Vector Clip Art | Clip art, Isometric, Macbook laptop">
            <a:extLst>
              <a:ext uri="{FF2B5EF4-FFF2-40B4-BE49-F238E27FC236}">
                <a16:creationId xmlns:a16="http://schemas.microsoft.com/office/drawing/2014/main" id="{31BE5073-8E78-9C9B-DCD8-3A887D31703B}"/>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2586956" y="5792504"/>
            <a:ext cx="818017" cy="853272"/>
          </a:xfrm>
          <a:prstGeom prst="rect">
            <a:avLst/>
          </a:prstGeom>
          <a:noFill/>
          <a:extLst>
            <a:ext uri="{909E8E84-426E-40DD-AFC4-6F175D3DCCD1}">
              <a14:hiddenFill xmlns:a14="http://schemas.microsoft.com/office/drawing/2010/main">
                <a:solidFill>
                  <a:srgbClr val="FFFFFF"/>
                </a:solidFill>
              </a14:hiddenFill>
            </a:ext>
          </a:extLst>
        </p:spPr>
      </p:pic>
      <p:pic>
        <p:nvPicPr>
          <p:cNvPr id="1075" name="Picture 2" descr="Macbook Laptop Vector Clip Art | Clip art, Isometric, Macbook laptop">
            <a:extLst>
              <a:ext uri="{FF2B5EF4-FFF2-40B4-BE49-F238E27FC236}">
                <a16:creationId xmlns:a16="http://schemas.microsoft.com/office/drawing/2014/main" id="{ABC0A93D-CB64-2975-6464-FBA458F52064}"/>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3632286" y="5365868"/>
            <a:ext cx="818017" cy="853272"/>
          </a:xfrm>
          <a:prstGeom prst="rect">
            <a:avLst/>
          </a:prstGeom>
          <a:noFill/>
          <a:extLst>
            <a:ext uri="{909E8E84-426E-40DD-AFC4-6F175D3DCCD1}">
              <a14:hiddenFill xmlns:a14="http://schemas.microsoft.com/office/drawing/2010/main">
                <a:solidFill>
                  <a:srgbClr val="FFFFFF"/>
                </a:solidFill>
              </a14:hiddenFill>
            </a:ext>
          </a:extLst>
        </p:spPr>
      </p:pic>
      <p:pic>
        <p:nvPicPr>
          <p:cNvPr id="1076" name="Picture 2" descr="Macbook Laptop Vector Clip Art | Clip art, Isometric, Macbook laptop">
            <a:extLst>
              <a:ext uri="{FF2B5EF4-FFF2-40B4-BE49-F238E27FC236}">
                <a16:creationId xmlns:a16="http://schemas.microsoft.com/office/drawing/2014/main" id="{C208D352-4A5D-375A-0DB2-B9405AC112D1}"/>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2607033" y="3158270"/>
            <a:ext cx="818019" cy="853274"/>
          </a:xfrm>
          <a:prstGeom prst="rect">
            <a:avLst/>
          </a:prstGeom>
          <a:noFill/>
          <a:extLst>
            <a:ext uri="{909E8E84-426E-40DD-AFC4-6F175D3DCCD1}">
              <a14:hiddenFill xmlns:a14="http://schemas.microsoft.com/office/drawing/2010/main">
                <a:solidFill>
                  <a:srgbClr val="FFFFFF"/>
                </a:solidFill>
              </a14:hiddenFill>
            </a:ext>
          </a:extLst>
        </p:spPr>
      </p:pic>
      <p:pic>
        <p:nvPicPr>
          <p:cNvPr id="1077" name="Picture 2" descr="Macbook Laptop Vector Clip Art | Clip art, Isometric, Macbook laptop">
            <a:extLst>
              <a:ext uri="{FF2B5EF4-FFF2-40B4-BE49-F238E27FC236}">
                <a16:creationId xmlns:a16="http://schemas.microsoft.com/office/drawing/2014/main" id="{D86D1BD6-30C5-F6FB-7A1A-A353CB092D67}"/>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3460238" y="3397657"/>
            <a:ext cx="818019" cy="853274"/>
          </a:xfrm>
          <a:prstGeom prst="rect">
            <a:avLst/>
          </a:prstGeom>
          <a:noFill/>
          <a:extLst>
            <a:ext uri="{909E8E84-426E-40DD-AFC4-6F175D3DCCD1}">
              <a14:hiddenFill xmlns:a14="http://schemas.microsoft.com/office/drawing/2010/main">
                <a:solidFill>
                  <a:srgbClr val="FFFFFF"/>
                </a:solidFill>
              </a14:hiddenFill>
            </a:ext>
          </a:extLst>
        </p:spPr>
      </p:pic>
      <p:cxnSp>
        <p:nvCxnSpPr>
          <p:cNvPr id="1078" name="Straight Arrow Connector 1077">
            <a:extLst>
              <a:ext uri="{FF2B5EF4-FFF2-40B4-BE49-F238E27FC236}">
                <a16:creationId xmlns:a16="http://schemas.microsoft.com/office/drawing/2014/main" id="{912F3094-7B79-209C-40D8-C0DB944177C8}"/>
              </a:ext>
            </a:extLst>
          </p:cNvPr>
          <p:cNvCxnSpPr/>
          <p:nvPr/>
        </p:nvCxnSpPr>
        <p:spPr>
          <a:xfrm flipV="1">
            <a:off x="1775278" y="4899016"/>
            <a:ext cx="811678" cy="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79" name="Straight Arrow Connector 1078">
            <a:extLst>
              <a:ext uri="{FF2B5EF4-FFF2-40B4-BE49-F238E27FC236}">
                <a16:creationId xmlns:a16="http://schemas.microsoft.com/office/drawing/2014/main" id="{8B9BF25F-9B76-4E3F-DEA7-CD19618090EA}"/>
              </a:ext>
            </a:extLst>
          </p:cNvPr>
          <p:cNvCxnSpPr>
            <a:cxnSpLocks/>
          </p:cNvCxnSpPr>
          <p:nvPr/>
        </p:nvCxnSpPr>
        <p:spPr>
          <a:xfrm>
            <a:off x="3408081" y="4915292"/>
            <a:ext cx="545255" cy="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80" name="Straight Arrow Connector 1079">
            <a:extLst>
              <a:ext uri="{FF2B5EF4-FFF2-40B4-BE49-F238E27FC236}">
                <a16:creationId xmlns:a16="http://schemas.microsoft.com/office/drawing/2014/main" id="{2278420E-291C-FAE8-3EBA-D50E703FCED6}"/>
              </a:ext>
            </a:extLst>
          </p:cNvPr>
          <p:cNvCxnSpPr>
            <a:cxnSpLocks/>
          </p:cNvCxnSpPr>
          <p:nvPr/>
        </p:nvCxnSpPr>
        <p:spPr>
          <a:xfrm>
            <a:off x="3242703" y="5328113"/>
            <a:ext cx="389583" cy="22564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81" name="Straight Arrow Connector 1080">
            <a:extLst>
              <a:ext uri="{FF2B5EF4-FFF2-40B4-BE49-F238E27FC236}">
                <a16:creationId xmlns:a16="http://schemas.microsoft.com/office/drawing/2014/main" id="{12B96A3F-45C1-5BB1-1543-2A6B55455927}"/>
              </a:ext>
            </a:extLst>
          </p:cNvPr>
          <p:cNvCxnSpPr>
            <a:cxnSpLocks/>
          </p:cNvCxnSpPr>
          <p:nvPr/>
        </p:nvCxnSpPr>
        <p:spPr>
          <a:xfrm flipV="1">
            <a:off x="3333487" y="4144187"/>
            <a:ext cx="230648" cy="260727"/>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82" name="Straight Arrow Connector 1081">
            <a:extLst>
              <a:ext uri="{FF2B5EF4-FFF2-40B4-BE49-F238E27FC236}">
                <a16:creationId xmlns:a16="http://schemas.microsoft.com/office/drawing/2014/main" id="{5440CAB4-9382-8A6C-0BFC-91D432FEA6F7}"/>
              </a:ext>
            </a:extLst>
          </p:cNvPr>
          <p:cNvCxnSpPr>
            <a:cxnSpLocks/>
            <a:endCxn id="1076" idx="2"/>
          </p:cNvCxnSpPr>
          <p:nvPr/>
        </p:nvCxnSpPr>
        <p:spPr>
          <a:xfrm flipV="1">
            <a:off x="3016042" y="4011544"/>
            <a:ext cx="0" cy="29385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83" name="Straight Arrow Connector 1082">
            <a:extLst>
              <a:ext uri="{FF2B5EF4-FFF2-40B4-BE49-F238E27FC236}">
                <a16:creationId xmlns:a16="http://schemas.microsoft.com/office/drawing/2014/main" id="{894BBB9F-3D2A-1E9E-B45A-B330DF8D3B47}"/>
              </a:ext>
            </a:extLst>
          </p:cNvPr>
          <p:cNvCxnSpPr>
            <a:cxnSpLocks/>
            <a:endCxn id="1074" idx="0"/>
          </p:cNvCxnSpPr>
          <p:nvPr/>
        </p:nvCxnSpPr>
        <p:spPr>
          <a:xfrm>
            <a:off x="2995964" y="5525188"/>
            <a:ext cx="0" cy="267316"/>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pic>
        <p:nvPicPr>
          <p:cNvPr id="1084" name="Picture 2" descr="Macbook Laptop Vector Clip Art | Clip art, Isometric, Macbook laptop">
            <a:extLst>
              <a:ext uri="{FF2B5EF4-FFF2-40B4-BE49-F238E27FC236}">
                <a16:creationId xmlns:a16="http://schemas.microsoft.com/office/drawing/2014/main" id="{29E43098-FCF8-3681-D63E-62F11FF3BA49}"/>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foregroundMark x1="37844" y1="48101" x2="37844" y2="48101"/>
                        <a14:foregroundMark x1="37844" y1="48101" x2="37844" y2="48101"/>
                        <a14:foregroundMark x1="33404" y1="49578" x2="41015" y2="46414"/>
                        <a14:foregroundMark x1="28541" y1="53165" x2="36364" y2="4831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3952488" y="4375321"/>
            <a:ext cx="818019" cy="853274"/>
          </a:xfrm>
          <a:prstGeom prst="rect">
            <a:avLst/>
          </a:prstGeom>
          <a:noFill/>
          <a:extLst>
            <a:ext uri="{909E8E84-426E-40DD-AFC4-6F175D3DCCD1}">
              <a14:hiddenFill xmlns:a14="http://schemas.microsoft.com/office/drawing/2010/main">
                <a:solidFill>
                  <a:srgbClr val="FFFFFF"/>
                </a:solidFill>
              </a14:hiddenFill>
            </a:ext>
          </a:extLst>
        </p:spPr>
      </p:pic>
      <p:sp>
        <p:nvSpPr>
          <p:cNvPr id="1085" name="Cube 1084">
            <a:extLst>
              <a:ext uri="{FF2B5EF4-FFF2-40B4-BE49-F238E27FC236}">
                <a16:creationId xmlns:a16="http://schemas.microsoft.com/office/drawing/2014/main" id="{B89E7B50-9B49-3961-D3C8-C83EBC9E46F4}"/>
              </a:ext>
            </a:extLst>
          </p:cNvPr>
          <p:cNvSpPr/>
          <p:nvPr/>
        </p:nvSpPr>
        <p:spPr>
          <a:xfrm>
            <a:off x="1953931" y="4342771"/>
            <a:ext cx="334226" cy="373608"/>
          </a:xfrm>
          <a:prstGeom prst="cub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86" name="Oval 1085">
            <a:extLst>
              <a:ext uri="{FF2B5EF4-FFF2-40B4-BE49-F238E27FC236}">
                <a16:creationId xmlns:a16="http://schemas.microsoft.com/office/drawing/2014/main" id="{EBBFA55F-15F9-6B89-5FC5-C2B1A2CBFF74}"/>
              </a:ext>
            </a:extLst>
          </p:cNvPr>
          <p:cNvSpPr/>
          <p:nvPr/>
        </p:nvSpPr>
        <p:spPr>
          <a:xfrm>
            <a:off x="1029895" y="161143"/>
            <a:ext cx="404262" cy="400110"/>
          </a:xfrm>
          <a:prstGeom prst="ellipse">
            <a:avLst/>
          </a:prstGeom>
          <a:noFill/>
          <a:ln w="38100">
            <a:solidFill>
              <a:schemeClr val="tx2">
                <a:lumMod val="9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087" name="TextBox 1086">
            <a:extLst>
              <a:ext uri="{FF2B5EF4-FFF2-40B4-BE49-F238E27FC236}">
                <a16:creationId xmlns:a16="http://schemas.microsoft.com/office/drawing/2014/main" id="{FF5646E7-CFA1-C0FC-7A62-7B86F63B23FB}"/>
              </a:ext>
            </a:extLst>
          </p:cNvPr>
          <p:cNvSpPr txBox="1"/>
          <p:nvPr/>
        </p:nvSpPr>
        <p:spPr>
          <a:xfrm>
            <a:off x="1079843" y="161143"/>
            <a:ext cx="481128" cy="400110"/>
          </a:xfrm>
          <a:prstGeom prst="rect">
            <a:avLst/>
          </a:prstGeom>
          <a:noFill/>
          <a:ln>
            <a:noFill/>
          </a:ln>
        </p:spPr>
        <p:txBody>
          <a:bodyPr wrap="square" rtlCol="0">
            <a:spAutoFit/>
          </a:bodyPr>
          <a:lstStyle/>
          <a:p>
            <a:r>
              <a:rPr lang="en-IN" sz="2000" b="1" dirty="0">
                <a:latin typeface="Calibri" panose="020F0502020204030204" pitchFamily="34" charset="0"/>
                <a:ea typeface="Calibri" panose="020F0502020204030204" pitchFamily="34" charset="0"/>
                <a:cs typeface="Calibri" panose="020F0502020204030204" pitchFamily="34" charset="0"/>
              </a:rPr>
              <a:t>1</a:t>
            </a:r>
          </a:p>
        </p:txBody>
      </p:sp>
      <p:sp>
        <p:nvSpPr>
          <p:cNvPr id="1088" name="Oval 1087">
            <a:extLst>
              <a:ext uri="{FF2B5EF4-FFF2-40B4-BE49-F238E27FC236}">
                <a16:creationId xmlns:a16="http://schemas.microsoft.com/office/drawing/2014/main" id="{EB27FBBE-F394-A0BD-B5C7-19AE3A4F16D8}"/>
              </a:ext>
            </a:extLst>
          </p:cNvPr>
          <p:cNvSpPr/>
          <p:nvPr/>
        </p:nvSpPr>
        <p:spPr>
          <a:xfrm>
            <a:off x="6678342" y="313543"/>
            <a:ext cx="404262" cy="400110"/>
          </a:xfrm>
          <a:prstGeom prst="ellipse">
            <a:avLst/>
          </a:prstGeom>
          <a:noFill/>
          <a:ln w="38100">
            <a:solidFill>
              <a:schemeClr val="tx2">
                <a:lumMod val="9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089" name="TextBox 1088">
            <a:extLst>
              <a:ext uri="{FF2B5EF4-FFF2-40B4-BE49-F238E27FC236}">
                <a16:creationId xmlns:a16="http://schemas.microsoft.com/office/drawing/2014/main" id="{B6C8F16E-C673-B1DB-ABE7-4F66CCF0020C}"/>
              </a:ext>
            </a:extLst>
          </p:cNvPr>
          <p:cNvSpPr txBox="1"/>
          <p:nvPr/>
        </p:nvSpPr>
        <p:spPr>
          <a:xfrm>
            <a:off x="6728290" y="313543"/>
            <a:ext cx="481128" cy="400110"/>
          </a:xfrm>
          <a:prstGeom prst="rect">
            <a:avLst/>
          </a:prstGeom>
          <a:noFill/>
          <a:ln>
            <a:noFill/>
          </a:ln>
        </p:spPr>
        <p:txBody>
          <a:bodyPr wrap="square" rtlCol="0">
            <a:spAutoFit/>
          </a:bodyPr>
          <a:lstStyle/>
          <a:p>
            <a:r>
              <a:rPr lang="en-IN" sz="2000" b="1" dirty="0">
                <a:latin typeface="Calibri" panose="020F0502020204030204" pitchFamily="34" charset="0"/>
                <a:ea typeface="Calibri" panose="020F0502020204030204" pitchFamily="34" charset="0"/>
                <a:cs typeface="Calibri" panose="020F0502020204030204" pitchFamily="34" charset="0"/>
              </a:rPr>
              <a:t>2</a:t>
            </a:r>
          </a:p>
        </p:txBody>
      </p:sp>
      <p:sp>
        <p:nvSpPr>
          <p:cNvPr id="1090" name="Oval 1089">
            <a:extLst>
              <a:ext uri="{FF2B5EF4-FFF2-40B4-BE49-F238E27FC236}">
                <a16:creationId xmlns:a16="http://schemas.microsoft.com/office/drawing/2014/main" id="{2DBBECC2-46AD-8A98-767F-F7900A814520}"/>
              </a:ext>
            </a:extLst>
          </p:cNvPr>
          <p:cNvSpPr/>
          <p:nvPr/>
        </p:nvSpPr>
        <p:spPr>
          <a:xfrm>
            <a:off x="7082601" y="4327284"/>
            <a:ext cx="404262" cy="400110"/>
          </a:xfrm>
          <a:prstGeom prst="ellipse">
            <a:avLst/>
          </a:prstGeom>
          <a:noFill/>
          <a:ln w="38100">
            <a:solidFill>
              <a:schemeClr val="tx2">
                <a:lumMod val="9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091" name="TextBox 1090">
            <a:extLst>
              <a:ext uri="{FF2B5EF4-FFF2-40B4-BE49-F238E27FC236}">
                <a16:creationId xmlns:a16="http://schemas.microsoft.com/office/drawing/2014/main" id="{4FBE752F-96E4-526D-BD63-F71EB014CEE3}"/>
              </a:ext>
            </a:extLst>
          </p:cNvPr>
          <p:cNvSpPr txBox="1"/>
          <p:nvPr/>
        </p:nvSpPr>
        <p:spPr>
          <a:xfrm>
            <a:off x="7132549" y="4327284"/>
            <a:ext cx="481128" cy="400110"/>
          </a:xfrm>
          <a:prstGeom prst="rect">
            <a:avLst/>
          </a:prstGeom>
          <a:noFill/>
          <a:ln>
            <a:noFill/>
          </a:ln>
        </p:spPr>
        <p:txBody>
          <a:bodyPr wrap="square" rtlCol="0">
            <a:spAutoFit/>
          </a:bodyPr>
          <a:lstStyle/>
          <a:p>
            <a:r>
              <a:rPr lang="en-IN" sz="2000" b="1" dirty="0">
                <a:latin typeface="Calibri" panose="020F0502020204030204" pitchFamily="34" charset="0"/>
                <a:ea typeface="Calibri" panose="020F0502020204030204" pitchFamily="34" charset="0"/>
                <a:cs typeface="Calibri" panose="020F0502020204030204" pitchFamily="34" charset="0"/>
              </a:rPr>
              <a:t>3</a:t>
            </a:r>
          </a:p>
        </p:txBody>
      </p:sp>
      <p:sp>
        <p:nvSpPr>
          <p:cNvPr id="1092" name="Oval 1091">
            <a:extLst>
              <a:ext uri="{FF2B5EF4-FFF2-40B4-BE49-F238E27FC236}">
                <a16:creationId xmlns:a16="http://schemas.microsoft.com/office/drawing/2014/main" id="{036C22CB-E8DF-7805-28D9-C3BC0FDF320C}"/>
              </a:ext>
            </a:extLst>
          </p:cNvPr>
          <p:cNvSpPr/>
          <p:nvPr/>
        </p:nvSpPr>
        <p:spPr>
          <a:xfrm>
            <a:off x="604780" y="3557264"/>
            <a:ext cx="404262" cy="400110"/>
          </a:xfrm>
          <a:prstGeom prst="ellipse">
            <a:avLst/>
          </a:prstGeom>
          <a:noFill/>
          <a:ln w="38100">
            <a:solidFill>
              <a:schemeClr val="tx2">
                <a:lumMod val="9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093" name="TextBox 1092">
            <a:extLst>
              <a:ext uri="{FF2B5EF4-FFF2-40B4-BE49-F238E27FC236}">
                <a16:creationId xmlns:a16="http://schemas.microsoft.com/office/drawing/2014/main" id="{4EE979C5-5674-32C1-1550-D4F3ADF1D15F}"/>
              </a:ext>
            </a:extLst>
          </p:cNvPr>
          <p:cNvSpPr txBox="1"/>
          <p:nvPr/>
        </p:nvSpPr>
        <p:spPr>
          <a:xfrm>
            <a:off x="654728" y="3557264"/>
            <a:ext cx="481128" cy="400110"/>
          </a:xfrm>
          <a:prstGeom prst="rect">
            <a:avLst/>
          </a:prstGeom>
          <a:noFill/>
          <a:ln>
            <a:noFill/>
          </a:ln>
        </p:spPr>
        <p:txBody>
          <a:bodyPr wrap="square" rtlCol="0">
            <a:spAutoFit/>
          </a:bodyPr>
          <a:lstStyle/>
          <a:p>
            <a:r>
              <a:rPr lang="en-IN" sz="2000" b="1" dirty="0">
                <a:latin typeface="Calibri" panose="020F0502020204030204" pitchFamily="34" charset="0"/>
                <a:ea typeface="Calibri" panose="020F0502020204030204" pitchFamily="34" charset="0"/>
                <a:cs typeface="Calibri" panose="020F0502020204030204" pitchFamily="34" charset="0"/>
              </a:rPr>
              <a:t>4</a:t>
            </a:r>
          </a:p>
        </p:txBody>
      </p:sp>
      <p:sp>
        <p:nvSpPr>
          <p:cNvPr id="1094" name="TextBox 1093">
            <a:extLst>
              <a:ext uri="{FF2B5EF4-FFF2-40B4-BE49-F238E27FC236}">
                <a16:creationId xmlns:a16="http://schemas.microsoft.com/office/drawing/2014/main" id="{A6426AFA-1826-352A-2CC1-484ACA9858F7}"/>
              </a:ext>
            </a:extLst>
          </p:cNvPr>
          <p:cNvSpPr txBox="1"/>
          <p:nvPr/>
        </p:nvSpPr>
        <p:spPr>
          <a:xfrm>
            <a:off x="2259644" y="680870"/>
            <a:ext cx="1264513" cy="338554"/>
          </a:xfrm>
          <a:prstGeom prst="rect">
            <a:avLst/>
          </a:prstGeom>
          <a:noFill/>
        </p:spPr>
        <p:txBody>
          <a:bodyPr wrap="none" rtlCol="0">
            <a:spAutoFit/>
          </a:bodyPr>
          <a:lstStyle/>
          <a:p>
            <a:r>
              <a:rPr lang="en-IN" sz="1600" dirty="0">
                <a:latin typeface="Calibri" panose="020F0502020204030204" pitchFamily="34" charset="0"/>
                <a:ea typeface="Calibri" panose="020F0502020204030204" pitchFamily="34" charset="0"/>
                <a:cs typeface="Calibri" panose="020F0502020204030204" pitchFamily="34" charset="0"/>
              </a:rPr>
              <a:t>(private key )</a:t>
            </a:r>
          </a:p>
        </p:txBody>
      </p:sp>
      <p:sp>
        <p:nvSpPr>
          <p:cNvPr id="1095" name="TextBox 1094">
            <a:extLst>
              <a:ext uri="{FF2B5EF4-FFF2-40B4-BE49-F238E27FC236}">
                <a16:creationId xmlns:a16="http://schemas.microsoft.com/office/drawing/2014/main" id="{838931B0-40A5-4737-7700-825AC26EEBB5}"/>
              </a:ext>
            </a:extLst>
          </p:cNvPr>
          <p:cNvSpPr txBox="1"/>
          <p:nvPr/>
        </p:nvSpPr>
        <p:spPr>
          <a:xfrm>
            <a:off x="2308126" y="1164726"/>
            <a:ext cx="1185068" cy="338554"/>
          </a:xfrm>
          <a:prstGeom prst="rect">
            <a:avLst/>
          </a:prstGeom>
          <a:noFill/>
        </p:spPr>
        <p:txBody>
          <a:bodyPr wrap="none" rtlCol="0">
            <a:spAutoFit/>
          </a:bodyPr>
          <a:lstStyle/>
          <a:p>
            <a:r>
              <a:rPr lang="en-IN" sz="1600" dirty="0">
                <a:latin typeface="Calibri" panose="020F0502020204030204" pitchFamily="34" charset="0"/>
                <a:ea typeface="Calibri" panose="020F0502020204030204" pitchFamily="34" charset="0"/>
                <a:cs typeface="Calibri" panose="020F0502020204030204" pitchFamily="34" charset="0"/>
              </a:rPr>
              <a:t>(public key )</a:t>
            </a:r>
          </a:p>
        </p:txBody>
      </p:sp>
      <p:sp>
        <p:nvSpPr>
          <p:cNvPr id="1099" name="TextBox 1098">
            <a:extLst>
              <a:ext uri="{FF2B5EF4-FFF2-40B4-BE49-F238E27FC236}">
                <a16:creationId xmlns:a16="http://schemas.microsoft.com/office/drawing/2014/main" id="{7C2947D9-22DF-A115-B624-E610A71823C8}"/>
              </a:ext>
            </a:extLst>
          </p:cNvPr>
          <p:cNvSpPr txBox="1"/>
          <p:nvPr/>
        </p:nvSpPr>
        <p:spPr>
          <a:xfrm>
            <a:off x="1167772" y="1701878"/>
            <a:ext cx="1082348" cy="646331"/>
          </a:xfrm>
          <a:prstGeom prst="rect">
            <a:avLst/>
          </a:prstGeom>
          <a:noFill/>
        </p:spPr>
        <p:txBody>
          <a:bodyPr wrap="none" rtlCol="0">
            <a:spAutoFit/>
          </a:bodyPr>
          <a:lstStyle/>
          <a:p>
            <a:pPr algn="ctr"/>
            <a:r>
              <a:rPr lang="en-IN" dirty="0">
                <a:ea typeface="Calibri" panose="020F0502020204030204" pitchFamily="34" charset="0"/>
                <a:cs typeface="Calibri" panose="020F0502020204030204" pitchFamily="34" charset="0"/>
              </a:rPr>
              <a:t>Joining</a:t>
            </a:r>
            <a:r>
              <a:rPr lang="en-IN" dirty="0">
                <a:latin typeface="Calibri" panose="020F0502020204030204" pitchFamily="34" charset="0"/>
                <a:ea typeface="Calibri" panose="020F0502020204030204" pitchFamily="34" charset="0"/>
                <a:cs typeface="Calibri" panose="020F0502020204030204" pitchFamily="34" charset="0"/>
              </a:rPr>
              <a:t> </a:t>
            </a:r>
          </a:p>
          <a:p>
            <a:pPr algn="ctr"/>
            <a:r>
              <a:rPr lang="en-IN" dirty="0">
                <a:ea typeface="Calibri" panose="020F0502020204030204" pitchFamily="34" charset="0"/>
                <a:cs typeface="Calibri" panose="020F0502020204030204" pitchFamily="34" charset="0"/>
              </a:rPr>
              <a:t>network</a:t>
            </a:r>
          </a:p>
        </p:txBody>
      </p:sp>
      <p:sp>
        <p:nvSpPr>
          <p:cNvPr id="1100" name="TextBox 1099">
            <a:extLst>
              <a:ext uri="{FF2B5EF4-FFF2-40B4-BE49-F238E27FC236}">
                <a16:creationId xmlns:a16="http://schemas.microsoft.com/office/drawing/2014/main" id="{A31B00E9-7E5A-9F2D-12FE-4C02135BF1A3}"/>
              </a:ext>
            </a:extLst>
          </p:cNvPr>
          <p:cNvSpPr txBox="1"/>
          <p:nvPr/>
        </p:nvSpPr>
        <p:spPr>
          <a:xfrm>
            <a:off x="558291" y="5455262"/>
            <a:ext cx="1694695" cy="923330"/>
          </a:xfrm>
          <a:prstGeom prst="rect">
            <a:avLst/>
          </a:prstGeom>
          <a:noFill/>
        </p:spPr>
        <p:txBody>
          <a:bodyPr wrap="none" rtlCol="0">
            <a:spAutoFit/>
          </a:bodyPr>
          <a:lstStyle/>
          <a:p>
            <a:pPr algn="ctr"/>
            <a:r>
              <a:rPr lang="en-IN" dirty="0"/>
              <a:t>Miner</a:t>
            </a:r>
          </a:p>
          <a:p>
            <a:pPr algn="ctr"/>
            <a:r>
              <a:rPr lang="en-IN" dirty="0"/>
              <a:t>broadcasting</a:t>
            </a:r>
          </a:p>
          <a:p>
            <a:pPr algn="ctr"/>
            <a:r>
              <a:rPr lang="en-IN" dirty="0"/>
              <a:t>block</a:t>
            </a:r>
          </a:p>
        </p:txBody>
      </p:sp>
      <p:sp>
        <p:nvSpPr>
          <p:cNvPr id="1101" name="TextBox 1100">
            <a:extLst>
              <a:ext uri="{FF2B5EF4-FFF2-40B4-BE49-F238E27FC236}">
                <a16:creationId xmlns:a16="http://schemas.microsoft.com/office/drawing/2014/main" id="{19824EEE-0212-1D6D-7FE1-9CDDC73D7B19}"/>
              </a:ext>
            </a:extLst>
          </p:cNvPr>
          <p:cNvSpPr txBox="1"/>
          <p:nvPr/>
        </p:nvSpPr>
        <p:spPr>
          <a:xfrm>
            <a:off x="10421101" y="1563378"/>
            <a:ext cx="1443024" cy="923330"/>
          </a:xfrm>
          <a:prstGeom prst="rect">
            <a:avLst/>
          </a:prstGeom>
          <a:noFill/>
        </p:spPr>
        <p:txBody>
          <a:bodyPr wrap="none" rtlCol="0">
            <a:spAutoFit/>
          </a:bodyPr>
          <a:lstStyle/>
          <a:p>
            <a:pPr algn="ctr"/>
            <a:r>
              <a:rPr lang="en-IN" dirty="0"/>
              <a:t>Client</a:t>
            </a:r>
          </a:p>
          <a:p>
            <a:pPr algn="ctr"/>
            <a:r>
              <a:rPr lang="en-IN" dirty="0"/>
              <a:t>Initiating</a:t>
            </a:r>
          </a:p>
          <a:p>
            <a:pPr algn="ctr"/>
            <a:r>
              <a:rPr lang="en-IN" dirty="0"/>
              <a:t>transaction</a:t>
            </a:r>
          </a:p>
        </p:txBody>
      </p:sp>
      <p:sp>
        <p:nvSpPr>
          <p:cNvPr id="1102" name="TextBox 1101">
            <a:extLst>
              <a:ext uri="{FF2B5EF4-FFF2-40B4-BE49-F238E27FC236}">
                <a16:creationId xmlns:a16="http://schemas.microsoft.com/office/drawing/2014/main" id="{0BB0FA00-C345-DB4E-9C8B-2DF7E909BA5D}"/>
              </a:ext>
            </a:extLst>
          </p:cNvPr>
          <p:cNvSpPr txBox="1"/>
          <p:nvPr/>
        </p:nvSpPr>
        <p:spPr>
          <a:xfrm>
            <a:off x="10373047" y="5382407"/>
            <a:ext cx="1635384" cy="923330"/>
          </a:xfrm>
          <a:prstGeom prst="rect">
            <a:avLst/>
          </a:prstGeom>
          <a:noFill/>
        </p:spPr>
        <p:txBody>
          <a:bodyPr wrap="none" rtlCol="0">
            <a:spAutoFit/>
          </a:bodyPr>
          <a:lstStyle/>
          <a:p>
            <a:pPr algn="ctr"/>
            <a:r>
              <a:rPr lang="en-IN" dirty="0"/>
              <a:t>Which miner </a:t>
            </a:r>
          </a:p>
          <a:p>
            <a:pPr algn="ctr"/>
            <a:r>
              <a:rPr lang="en-IN" dirty="0"/>
              <a:t>will get to</a:t>
            </a:r>
          </a:p>
          <a:p>
            <a:pPr algn="ctr"/>
            <a:r>
              <a:rPr lang="en-IN" dirty="0"/>
              <a:t>broadcast?</a:t>
            </a:r>
          </a:p>
        </p:txBody>
      </p:sp>
    </p:spTree>
    <p:extLst>
      <p:ext uri="{BB962C8B-B14F-4D97-AF65-F5344CB8AC3E}">
        <p14:creationId xmlns:p14="http://schemas.microsoft.com/office/powerpoint/2010/main" val="316217428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A207AED3-9ABC-4A18-9978-A59B65688B1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TM04033923[[fn=Depth]]</Template>
  <TotalTime>773</TotalTime>
  <Words>519</Words>
  <Application>Microsoft Office PowerPoint</Application>
  <PresentationFormat>Widescreen</PresentationFormat>
  <Paragraphs>147</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Arial Black</vt:lpstr>
      <vt:lpstr>Calibri</vt:lpstr>
      <vt:lpstr>Calibri Light</vt:lpstr>
      <vt:lpstr>Century Gothic</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Akriti Akriti</dc:creator>
  <cp:lastModifiedBy>K Vivek Kumar</cp:lastModifiedBy>
  <cp:revision>17</cp:revision>
  <dcterms:created xsi:type="dcterms:W3CDTF">2023-12-02T12:32:21Z</dcterms:created>
  <dcterms:modified xsi:type="dcterms:W3CDTF">2023-12-04T07:53:51Z</dcterms:modified>
</cp:coreProperties>
</file>

<file path=docProps/thumbnail.jpeg>
</file>